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94" r:id="rId4"/>
  </p:sldMasterIdLst>
  <p:notesMasterIdLst>
    <p:notesMasterId r:id="rId53"/>
  </p:notesMasterIdLst>
  <p:handoutMasterIdLst>
    <p:handoutMasterId r:id="rId54"/>
  </p:handoutMasterIdLst>
  <p:sldIdLst>
    <p:sldId id="504" r:id="rId5"/>
    <p:sldId id="540" r:id="rId6"/>
    <p:sldId id="537" r:id="rId7"/>
    <p:sldId id="355" r:id="rId8"/>
    <p:sldId id="542" r:id="rId9"/>
    <p:sldId id="541" r:id="rId10"/>
    <p:sldId id="354" r:id="rId11"/>
    <p:sldId id="356" r:id="rId12"/>
    <p:sldId id="358" r:id="rId13"/>
    <p:sldId id="361" r:id="rId14"/>
    <p:sldId id="360" r:id="rId15"/>
    <p:sldId id="362" r:id="rId16"/>
    <p:sldId id="505" r:id="rId17"/>
    <p:sldId id="543" r:id="rId18"/>
    <p:sldId id="367" r:id="rId19"/>
    <p:sldId id="377" r:id="rId20"/>
    <p:sldId id="366" r:id="rId21"/>
    <p:sldId id="365" r:id="rId22"/>
    <p:sldId id="368" r:id="rId23"/>
    <p:sldId id="534" r:id="rId24"/>
    <p:sldId id="521" r:id="rId25"/>
    <p:sldId id="528" r:id="rId26"/>
    <p:sldId id="522" r:id="rId27"/>
    <p:sldId id="529" r:id="rId28"/>
    <p:sldId id="523" r:id="rId29"/>
    <p:sldId id="530" r:id="rId30"/>
    <p:sldId id="533" r:id="rId31"/>
    <p:sldId id="524" r:id="rId32"/>
    <p:sldId id="525" r:id="rId33"/>
    <p:sldId id="532" r:id="rId34"/>
    <p:sldId id="526" r:id="rId35"/>
    <p:sldId id="527" r:id="rId36"/>
    <p:sldId id="369" r:id="rId37"/>
    <p:sldId id="506" r:id="rId38"/>
    <p:sldId id="507" r:id="rId39"/>
    <p:sldId id="371" r:id="rId40"/>
    <p:sldId id="508" r:id="rId41"/>
    <p:sldId id="372" r:id="rId42"/>
    <p:sldId id="373" r:id="rId43"/>
    <p:sldId id="374" r:id="rId44"/>
    <p:sldId id="344" r:id="rId45"/>
    <p:sldId id="509" r:id="rId46"/>
    <p:sldId id="343" r:id="rId47"/>
    <p:sldId id="376" r:id="rId48"/>
    <p:sldId id="353" r:id="rId49"/>
    <p:sldId id="535" r:id="rId50"/>
    <p:sldId id="538" r:id="rId51"/>
    <p:sldId id="539" r:id="rId5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677E6A8E-C9A6-07BD-E1D8-448ECDAFF898}" name="Gallagher, Darby (CDC/GHC/DGHP)" initials="DG" userId="S::zss9@cdc.gov::a845a694-00ae-430c-a73d-6baae6728f31" providerId="AD"/>
  <p188:author id="{491092DD-DF18-D6A0-E007-B3D189146547}" name="Diaz, Anaite" initials="AD" userId="S::ADIAZ30@emory.edu::d43257d9-b94c-4426-bc03-511033f0ba2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FFFFFF"/>
    <a:srgbClr val="87E187"/>
    <a:srgbClr val="66FF66"/>
    <a:srgbClr val="005808"/>
    <a:srgbClr val="00820C"/>
    <a:srgbClr val="CC0000"/>
    <a:srgbClr val="99CCFF"/>
    <a:srgbClr val="FFCCCC"/>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572" autoAdjust="0"/>
  </p:normalViewPr>
  <p:slideViewPr>
    <p:cSldViewPr snapToGrid="0">
      <p:cViewPr varScale="1">
        <p:scale>
          <a:sx n="37" d="100"/>
          <a:sy n="37" d="100"/>
        </p:scale>
        <p:origin x="1696" y="256"/>
      </p:cViewPr>
      <p:guideLst>
        <p:guide orient="horz" pos="816"/>
        <p:guide pos="12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 1</c:v>
                </c:pt>
              </c:strCache>
            </c:strRef>
          </c:tx>
          <c:spPr>
            <a:solidFill>
              <a:schemeClr val="accent1"/>
            </a:solidFill>
            <a:ln>
              <a:noFill/>
            </a:ln>
            <a:effectLst/>
          </c:spPr>
          <c:invertIfNegative val="0"/>
          <c:cat>
            <c:strRef>
              <c:f>Sheet1!$A$2:$A$6</c:f>
              <c:strCache>
                <c:ptCount val="5"/>
                <c:pt idx="0">
                  <c:v>Vómitos</c:v>
                </c:pt>
                <c:pt idx="1">
                  <c:v>Náuseas</c:v>
                </c:pt>
                <c:pt idx="2">
                  <c:v>Dolor abdominal</c:v>
                </c:pt>
                <c:pt idx="3">
                  <c:v>Fiebre</c:v>
                </c:pt>
                <c:pt idx="4">
                  <c:v>Diarrea</c:v>
                </c:pt>
              </c:strCache>
            </c:strRef>
          </c:cat>
          <c:val>
            <c:numRef>
              <c:f>Sheet1!$B$2:$B$6</c:f>
              <c:numCache>
                <c:formatCode>General</c:formatCode>
                <c:ptCount val="5"/>
                <c:pt idx="0">
                  <c:v>32</c:v>
                </c:pt>
                <c:pt idx="1">
                  <c:v>31</c:v>
                </c:pt>
                <c:pt idx="2">
                  <c:v>32</c:v>
                </c:pt>
                <c:pt idx="3">
                  <c:v>34</c:v>
                </c:pt>
                <c:pt idx="4">
                  <c:v>34</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D188-4305-A025-7E456BCDDD02}"/>
            </c:ext>
          </c:extLst>
        </c:ser>
        <c:dLbls>
          <c:showLegendKey val="0"/>
          <c:showVal val="0"/>
          <c:showCatName val="0"/>
          <c:showSerName val="0"/>
          <c:showPercent val="0"/>
          <c:showBubbleSize val="0"/>
        </c:dLbls>
        <c:gapWidth val="50"/>
        <c:axId val="773810240"/>
        <c:axId val="773807000"/>
      </c:barChart>
      <c:catAx>
        <c:axId val="7738102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s-ES"/>
          </a:p>
        </c:txPr>
        <c:crossAx val="773807000"/>
        <c:crosses val="autoZero"/>
        <c:auto val="1"/>
        <c:lblAlgn val="ctr"/>
        <c:lblOffset val="100"/>
        <c:noMultiLvlLbl val="0"/>
      </c:catAx>
      <c:valAx>
        <c:axId val="77380700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s-ES"/>
          </a:p>
        </c:txPr>
        <c:crossAx val="773810240"/>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61173517354491E-2"/>
          <c:y val="6.2799754195378713E-2"/>
          <c:w val="0.87410059499587012"/>
          <c:h val="0.46368875057259257"/>
        </c:manualLayout>
      </c:layout>
      <c:barChart>
        <c:barDir val="col"/>
        <c:grouping val="clustered"/>
        <c:varyColors val="0"/>
        <c:ser>
          <c:idx val="0"/>
          <c:order val="0"/>
          <c:tx>
            <c:strRef>
              <c:f>Sheet1!$C$1</c:f>
              <c:strCache>
                <c:ptCount val="1"/>
                <c:pt idx="0">
                  <c:v>Serie 1</c:v>
                </c:pt>
              </c:strCache>
            </c:strRef>
          </c:tx>
          <c:spPr>
            <a:solidFill>
              <a:schemeClr val="accent1"/>
            </a:solidFill>
            <a:ln>
              <a:noFill/>
            </a:ln>
            <a:effectLst/>
          </c:spPr>
          <c:invertIfNegative val="0"/>
          <c:cat>
            <c:strRef>
              <c:f>Sheet1!$B$2:$B$16</c:f>
              <c:strCache>
                <c:ptCount val="12"/>
                <c:pt idx="0">
                  <c:v>12.00 h - 6.00 h</c:v>
                </c:pt>
                <c:pt idx="1">
                  <c:v>de 6.00 a 12.00 horas</c:v>
                </c:pt>
                <c:pt idx="2">
                  <c:v>12.00 h - 18.00 h</c:v>
                </c:pt>
                <c:pt idx="3">
                  <c:v>18.00-12.00 h.</c:v>
                </c:pt>
                <c:pt idx="4">
                  <c:v>12.00 h - 6.00 h</c:v>
                </c:pt>
                <c:pt idx="5">
                  <c:v>de 6.00 a 12.00 horas</c:v>
                </c:pt>
                <c:pt idx="6">
                  <c:v>12.00 h - 18.00 h</c:v>
                </c:pt>
                <c:pt idx="7">
                  <c:v>18.00-12.00 h.</c:v>
                </c:pt>
                <c:pt idx="8">
                  <c:v>12.00 h - 6.00 h</c:v>
                </c:pt>
                <c:pt idx="9">
                  <c:v>de 6.00 a 12.00 horas</c:v>
                </c:pt>
                <c:pt idx="10">
                  <c:v>12.00 h - 18.00 h</c:v>
                </c:pt>
                <c:pt idx="11">
                  <c:v>18.00-12.00 h.</c:v>
                </c:pt>
              </c:strCache>
            </c:strRef>
          </c:cat>
          <c:val>
            <c:numRef>
              <c:f>Sheet1!$C$2:$C$16</c:f>
              <c:numCache>
                <c:formatCode>General</c:formatCode>
                <c:ptCount val="15"/>
                <c:pt idx="0">
                  <c:v>0</c:v>
                </c:pt>
                <c:pt idx="1">
                  <c:v>0</c:v>
                </c:pt>
                <c:pt idx="2">
                  <c:v>0</c:v>
                </c:pt>
                <c:pt idx="3">
                  <c:v>3</c:v>
                </c:pt>
                <c:pt idx="4">
                  <c:v>2</c:v>
                </c:pt>
                <c:pt idx="5">
                  <c:v>7</c:v>
                </c:pt>
                <c:pt idx="6">
                  <c:v>12</c:v>
                </c:pt>
                <c:pt idx="7">
                  <c:v>9</c:v>
                </c:pt>
                <c:pt idx="8">
                  <c:v>1</c:v>
                </c:pt>
                <c:pt idx="9">
                  <c:v>0</c:v>
                </c:pt>
                <c:pt idx="10">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66EF-40B7-8258-6DE12297D193}"/>
            </c:ext>
          </c:extLst>
        </c:ser>
        <c:dLbls>
          <c:showLegendKey val="0"/>
          <c:showVal val="0"/>
          <c:showCatName val="0"/>
          <c:showSerName val="0"/>
          <c:showPercent val="0"/>
          <c:showBubbleSize val="0"/>
        </c:dLbls>
        <c:gapWidth val="0"/>
        <c:axId val="773810240"/>
        <c:axId val="773807000"/>
      </c:barChart>
      <c:catAx>
        <c:axId val="773810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773807000"/>
        <c:crosses val="autoZero"/>
        <c:auto val="1"/>
        <c:lblAlgn val="ctr"/>
        <c:lblOffset val="100"/>
        <c:noMultiLvlLbl val="0"/>
      </c:catAx>
      <c:valAx>
        <c:axId val="773807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773810240"/>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900"/>
      </a:pPr>
      <a:endParaRPr lang="es-E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00B061BD-06E6-4896-B37E-3CBDCA68C061}" type="doc">
      <dgm:prSet loTypeId="urn:microsoft.com/office/officeart/2018/5/layout/CenteredIconLabelDescriptionList" loCatId="icon" qsTypeId="urn:microsoft.com/office/officeart/2005/8/quickstyle/simple1" qsCatId="simple" csTypeId="urn:microsoft.com/office/officeart/2005/8/colors/accent2_2" csCatId="accent2" phldr="1"/>
      <dgm:spPr/>
      <dgm:t>
        <a:bodyPr/>
        <a:lstStyle/>
        <a:p>
          <a:endParaRPr lang="en-US"/>
        </a:p>
      </dgm:t>
    </dgm:pt>
    <dgm:pt modelId="{57156DAB-A41C-4421-B605-FF94556EB771}">
      <dgm:prSet/>
      <dgm:spPr/>
      <dgm:t>
        <a:bodyPr/>
        <a:lstStyle/>
        <a:p>
          <a:pPr>
            <a:lnSpc>
              <a:spcPct val="100000"/>
            </a:lnSpc>
            <a:defRPr b="1"/>
          </a:pPr>
          <a:r>
            <a:rPr lang="en-US" dirty="0"/>
            <a:t>Formato</a:t>
          </a:r>
        </a:p>
      </dgm:t>
    </dgm:pt>
    <dgm:pt modelId="{0C494086-73BE-403C-A5E5-7CF7200EE450}" type="parTrans" cxnId="{06D8626F-5AA2-4820-8240-923405C8D86E}">
      <dgm:prSet/>
      <dgm:spPr/>
      <dgm:t>
        <a:bodyPr/>
        <a:lstStyle/>
        <a:p>
          <a:endParaRPr lang="en-US"/>
        </a:p>
      </dgm:t>
    </dgm:pt>
    <dgm:pt modelId="{9D21DE58-E6BD-491D-B46E-FEA59090F109}" type="sibTrans" cxnId="{06D8626F-5AA2-4820-8240-923405C8D86E}">
      <dgm:prSet/>
      <dgm:spPr/>
      <dgm:t>
        <a:bodyPr/>
        <a:lstStyle/>
        <a:p>
          <a:endParaRPr lang="en-US"/>
        </a:p>
      </dgm:t>
    </dgm:pt>
    <dgm:pt modelId="{EAAB264D-3AEC-4237-82B0-4B16322E8AF7}">
      <dgm:prSet custT="1"/>
      <dgm:spPr/>
      <dgm:t>
        <a:bodyPr/>
        <a:lstStyle/>
        <a:p>
          <a:pPr>
            <a:lnSpc>
              <a:spcPct val="100000"/>
            </a:lnSpc>
          </a:pPr>
          <a:r>
            <a:rPr lang="en-US" sz="2400" dirty="0"/>
            <a:t>Presentación formal (con o sin PowerPoint)</a:t>
          </a:r>
        </a:p>
      </dgm:t>
    </dgm:pt>
    <dgm:pt modelId="{42894C06-D790-494E-B574-A0C678A0ECD8}" type="parTrans" cxnId="{6B804645-A9C0-4541-A5E1-0A93373DB5AE}">
      <dgm:prSet/>
      <dgm:spPr/>
      <dgm:t>
        <a:bodyPr/>
        <a:lstStyle/>
        <a:p>
          <a:endParaRPr lang="en-US"/>
        </a:p>
      </dgm:t>
    </dgm:pt>
    <dgm:pt modelId="{88AB6B6C-DE7E-4A09-AB90-C9EFC58CD236}" type="sibTrans" cxnId="{6B804645-A9C0-4541-A5E1-0A93373DB5AE}">
      <dgm:prSet/>
      <dgm:spPr/>
      <dgm:t>
        <a:bodyPr/>
        <a:lstStyle/>
        <a:p>
          <a:endParaRPr lang="en-US"/>
        </a:p>
      </dgm:t>
    </dgm:pt>
    <dgm:pt modelId="{FC567FEA-D057-4564-B0D0-9D6336FF2B57}">
      <dgm:prSet custT="1"/>
      <dgm:spPr/>
      <dgm:t>
        <a:bodyPr/>
        <a:lstStyle/>
        <a:p>
          <a:pPr>
            <a:lnSpc>
              <a:spcPct val="100000"/>
            </a:lnSpc>
          </a:pPr>
          <a:r>
            <a:rPr lang="en-US" sz="2400"/>
            <a:t>Reunión formal</a:t>
          </a:r>
        </a:p>
      </dgm:t>
    </dgm:pt>
    <dgm:pt modelId="{F30B8215-AB68-4554-B151-2E97CF70E244}" type="parTrans" cxnId="{C599A0A6-D2DA-421E-8975-623B4544FEC3}">
      <dgm:prSet/>
      <dgm:spPr/>
      <dgm:t>
        <a:bodyPr/>
        <a:lstStyle/>
        <a:p>
          <a:endParaRPr lang="en-US"/>
        </a:p>
      </dgm:t>
    </dgm:pt>
    <dgm:pt modelId="{7D084020-7D9E-4B70-A455-A8B2E7594DD2}" type="sibTrans" cxnId="{C599A0A6-D2DA-421E-8975-623B4544FEC3}">
      <dgm:prSet/>
      <dgm:spPr/>
      <dgm:t>
        <a:bodyPr/>
        <a:lstStyle/>
        <a:p>
          <a:endParaRPr lang="en-US"/>
        </a:p>
      </dgm:t>
    </dgm:pt>
    <dgm:pt modelId="{48C1237A-B745-48AD-AF85-D249F2AD17FD}">
      <dgm:prSet custT="1"/>
      <dgm:spPr/>
      <dgm:t>
        <a:bodyPr/>
        <a:lstStyle/>
        <a:p>
          <a:pPr>
            <a:lnSpc>
              <a:spcPct val="100000"/>
            </a:lnSpc>
          </a:pPr>
          <a:r>
            <a:rPr lang="en-US" sz="2400"/>
            <a:t>Reunión informal</a:t>
          </a:r>
        </a:p>
      </dgm:t>
    </dgm:pt>
    <dgm:pt modelId="{7615415C-C369-47CE-ADB4-1EADF00B21FE}" type="parTrans" cxnId="{CFA9BF28-83B4-4FCC-B52A-DCCFDD7314D6}">
      <dgm:prSet/>
      <dgm:spPr/>
      <dgm:t>
        <a:bodyPr/>
        <a:lstStyle/>
        <a:p>
          <a:endParaRPr lang="en-US"/>
        </a:p>
      </dgm:t>
    </dgm:pt>
    <dgm:pt modelId="{9AF1F4A1-515D-4ECF-8662-299DB7C91126}" type="sibTrans" cxnId="{CFA9BF28-83B4-4FCC-B52A-DCCFDD7314D6}">
      <dgm:prSet/>
      <dgm:spPr/>
      <dgm:t>
        <a:bodyPr/>
        <a:lstStyle/>
        <a:p>
          <a:endParaRPr lang="en-US"/>
        </a:p>
      </dgm:t>
    </dgm:pt>
    <dgm:pt modelId="{F31C8A75-DC5E-4581-AA00-343AE16BF528}">
      <dgm:prSet custT="1"/>
      <dgm:spPr/>
      <dgm:t>
        <a:bodyPr/>
        <a:lstStyle/>
        <a:p>
          <a:pPr>
            <a:lnSpc>
              <a:spcPct val="100000"/>
            </a:lnSpc>
          </a:pPr>
          <a:r>
            <a:rPr lang="en-US" sz="2400" dirty="0"/>
            <a:t>Presentación de carteles</a:t>
          </a:r>
        </a:p>
      </dgm:t>
    </dgm:pt>
    <dgm:pt modelId="{FA38F9FF-AE41-4096-A4CD-FE585231CFA8}" type="parTrans" cxnId="{F72B40D1-44C1-474A-A9D6-331772DDA558}">
      <dgm:prSet/>
      <dgm:spPr/>
      <dgm:t>
        <a:bodyPr/>
        <a:lstStyle/>
        <a:p>
          <a:endParaRPr lang="en-US"/>
        </a:p>
      </dgm:t>
    </dgm:pt>
    <dgm:pt modelId="{A23F3C89-5455-4943-B49B-67B30F37F593}" type="sibTrans" cxnId="{F72B40D1-44C1-474A-A9D6-331772DDA558}">
      <dgm:prSet/>
      <dgm:spPr/>
      <dgm:t>
        <a:bodyPr/>
        <a:lstStyle/>
        <a:p>
          <a:endParaRPr lang="en-US"/>
        </a:p>
      </dgm:t>
    </dgm:pt>
    <dgm:pt modelId="{E686AD16-326A-4485-8040-E58FA9AD5ADB}">
      <dgm:prSet/>
      <dgm:spPr/>
      <dgm:t>
        <a:bodyPr/>
        <a:lstStyle/>
        <a:p>
          <a:pPr>
            <a:lnSpc>
              <a:spcPct val="100000"/>
            </a:lnSpc>
            <a:defRPr b="1"/>
          </a:pPr>
          <a:r>
            <a:rPr lang="en-US"/>
            <a:t>Consideraciones</a:t>
          </a:r>
        </a:p>
      </dgm:t>
    </dgm:pt>
    <dgm:pt modelId="{738D64C5-96A5-497A-A8CD-3F71FE85C991}" type="parTrans" cxnId="{6FC91D71-8F1E-4277-8849-E23E66BA4CA1}">
      <dgm:prSet/>
      <dgm:spPr/>
      <dgm:t>
        <a:bodyPr/>
        <a:lstStyle/>
        <a:p>
          <a:endParaRPr lang="en-US"/>
        </a:p>
      </dgm:t>
    </dgm:pt>
    <dgm:pt modelId="{1C9BAE7F-8F7E-476B-93CF-60144E0CF4D8}" type="sibTrans" cxnId="{6FC91D71-8F1E-4277-8849-E23E66BA4CA1}">
      <dgm:prSet/>
      <dgm:spPr/>
      <dgm:t>
        <a:bodyPr/>
        <a:lstStyle/>
        <a:p>
          <a:endParaRPr lang="en-US"/>
        </a:p>
      </dgm:t>
    </dgm:pt>
    <dgm:pt modelId="{A07E065A-51AF-4012-8167-7168621F48C3}">
      <dgm:prSet custT="1"/>
      <dgm:spPr/>
      <dgm:t>
        <a:bodyPr/>
        <a:lstStyle/>
        <a:p>
          <a:pPr>
            <a:lnSpc>
              <a:spcPct val="100000"/>
            </a:lnSpc>
          </a:pPr>
          <a:r>
            <a:rPr lang="es-GT" sz="2400" noProof="0" dirty="0"/>
            <a:t>Audiencia, objetivo</a:t>
          </a:r>
        </a:p>
      </dgm:t>
    </dgm:pt>
    <dgm:pt modelId="{88E79E05-D577-4D8A-92F6-1046014A7FE3}" type="parTrans" cxnId="{92397D2B-2310-42E5-98B7-B8EC86876060}">
      <dgm:prSet/>
      <dgm:spPr/>
      <dgm:t>
        <a:bodyPr/>
        <a:lstStyle/>
        <a:p>
          <a:endParaRPr lang="en-US"/>
        </a:p>
      </dgm:t>
    </dgm:pt>
    <dgm:pt modelId="{53BB3736-BF04-4E56-808E-4A38BA74CEC0}" type="sibTrans" cxnId="{92397D2B-2310-42E5-98B7-B8EC86876060}">
      <dgm:prSet/>
      <dgm:spPr/>
      <dgm:t>
        <a:bodyPr/>
        <a:lstStyle/>
        <a:p>
          <a:endParaRPr lang="en-US"/>
        </a:p>
      </dgm:t>
    </dgm:pt>
    <dgm:pt modelId="{1B3EB5EA-3A45-4A73-AA96-7EFE2DAF9F4E}">
      <dgm:prSet custT="1"/>
      <dgm:spPr/>
      <dgm:t>
        <a:bodyPr/>
        <a:lstStyle/>
        <a:p>
          <a:pPr>
            <a:lnSpc>
              <a:spcPct val="100000"/>
            </a:lnSpc>
          </a:pPr>
          <a:r>
            <a:rPr lang="es-GT" sz="2400" noProof="0" dirty="0"/>
            <a:t>Practicidad</a:t>
          </a:r>
        </a:p>
      </dgm:t>
    </dgm:pt>
    <dgm:pt modelId="{328E1932-EAD4-492A-884D-22FB81C0CEB8}" type="parTrans" cxnId="{112FF215-AACC-445D-9999-959DE2C96B3F}">
      <dgm:prSet/>
      <dgm:spPr/>
      <dgm:t>
        <a:bodyPr/>
        <a:lstStyle/>
        <a:p>
          <a:endParaRPr lang="en-US"/>
        </a:p>
      </dgm:t>
    </dgm:pt>
    <dgm:pt modelId="{2A27347E-3EF8-4F5C-A5CE-4E174A615122}" type="sibTrans" cxnId="{112FF215-AACC-445D-9999-959DE2C96B3F}">
      <dgm:prSet/>
      <dgm:spPr/>
      <dgm:t>
        <a:bodyPr/>
        <a:lstStyle/>
        <a:p>
          <a:endParaRPr lang="en-US"/>
        </a:p>
      </dgm:t>
    </dgm:pt>
    <dgm:pt modelId="{7CC8D07E-EDC5-4094-BADC-566DBE09A3F2}">
      <dgm:prSet custT="1"/>
      <dgm:spPr/>
      <dgm:t>
        <a:bodyPr/>
        <a:lstStyle/>
        <a:p>
          <a:pPr>
            <a:lnSpc>
              <a:spcPct val="100000"/>
            </a:lnSpc>
          </a:pPr>
          <a:r>
            <a:rPr lang="es-GT" sz="2400" noProof="0" dirty="0"/>
            <a:t>Expectativas de los anfitriones</a:t>
          </a:r>
        </a:p>
      </dgm:t>
    </dgm:pt>
    <dgm:pt modelId="{EF10844F-652F-47DC-A896-6D4DFA92165E}" type="parTrans" cxnId="{03DAFDD8-1F76-4ECE-9917-A3007B56165D}">
      <dgm:prSet/>
      <dgm:spPr/>
      <dgm:t>
        <a:bodyPr/>
        <a:lstStyle/>
        <a:p>
          <a:endParaRPr lang="en-US"/>
        </a:p>
      </dgm:t>
    </dgm:pt>
    <dgm:pt modelId="{4C9DC743-70AC-4DC2-BF21-61239627A460}" type="sibTrans" cxnId="{03DAFDD8-1F76-4ECE-9917-A3007B56165D}">
      <dgm:prSet/>
      <dgm:spPr/>
      <dgm:t>
        <a:bodyPr/>
        <a:lstStyle/>
        <a:p>
          <a:endParaRPr lang="en-US"/>
        </a:p>
      </dgm:t>
    </dgm:pt>
    <dgm:pt modelId="{510B61A5-166A-4B12-B403-97FAF049E125}">
      <dgm:prSet custT="1"/>
      <dgm:spPr/>
      <dgm:t>
        <a:bodyPr/>
        <a:lstStyle/>
        <a:p>
          <a:pPr>
            <a:lnSpc>
              <a:spcPct val="100000"/>
            </a:lnSpc>
          </a:pPr>
          <a:r>
            <a:rPr lang="es-GT" sz="2400" noProof="0" dirty="0"/>
            <a:t>Tamaño y composición de la audiencia</a:t>
          </a:r>
        </a:p>
      </dgm:t>
    </dgm:pt>
    <dgm:pt modelId="{771C0A45-9074-49DE-808E-AC7E3D527849}" type="parTrans" cxnId="{658CC535-25FD-48EA-9DC1-616F949FEFC6}">
      <dgm:prSet/>
      <dgm:spPr/>
      <dgm:t>
        <a:bodyPr/>
        <a:lstStyle/>
        <a:p>
          <a:endParaRPr lang="en-US"/>
        </a:p>
      </dgm:t>
    </dgm:pt>
    <dgm:pt modelId="{B02052D5-0A0B-4095-9345-13B9997D104F}" type="sibTrans" cxnId="{658CC535-25FD-48EA-9DC1-616F949FEFC6}">
      <dgm:prSet/>
      <dgm:spPr/>
      <dgm:t>
        <a:bodyPr/>
        <a:lstStyle/>
        <a:p>
          <a:endParaRPr lang="en-US"/>
        </a:p>
      </dgm:t>
    </dgm:pt>
    <dgm:pt modelId="{EF91EC93-CB14-481B-A06C-FF8CED0E5869}">
      <dgm:prSet custT="1"/>
      <dgm:spPr/>
      <dgm:t>
        <a:bodyPr/>
        <a:lstStyle/>
        <a:p>
          <a:pPr>
            <a:lnSpc>
              <a:spcPct val="100000"/>
            </a:lnSpc>
          </a:pPr>
          <a:r>
            <a:rPr lang="es-GT" sz="2400" noProof="0" dirty="0"/>
            <a:t>Su propia personalidad, </a:t>
          </a:r>
          <a:br>
            <a:rPr lang="en-US" sz="2400" dirty="0"/>
          </a:br>
          <a:r>
            <a:rPr lang="es-GT" sz="2400" noProof="0" dirty="0"/>
            <a:t>capacidad, recursos</a:t>
          </a:r>
          <a:endParaRPr lang="en-US" sz="2000" dirty="0"/>
        </a:p>
      </dgm:t>
    </dgm:pt>
    <dgm:pt modelId="{1CE776E7-F87B-4FF1-9A13-54931B37BEAE}" type="parTrans" cxnId="{DAE1346F-4D9C-4E22-9B1C-5EF04D219BF9}">
      <dgm:prSet/>
      <dgm:spPr/>
      <dgm:t>
        <a:bodyPr/>
        <a:lstStyle/>
        <a:p>
          <a:endParaRPr lang="en-US"/>
        </a:p>
      </dgm:t>
    </dgm:pt>
    <dgm:pt modelId="{5CF438E2-496D-467D-B3C6-D09A5E1708D8}" type="sibTrans" cxnId="{DAE1346F-4D9C-4E22-9B1C-5EF04D219BF9}">
      <dgm:prSet/>
      <dgm:spPr/>
      <dgm:t>
        <a:bodyPr/>
        <a:lstStyle/>
        <a:p>
          <a:endParaRPr lang="en-US"/>
        </a:p>
      </dgm:t>
    </dgm:pt>
    <dgm:pt modelId="{536FA9F8-CF89-4863-A4E3-E8F45CB04DAC}" type="pres">
      <dgm:prSet presAssocID="{00B061BD-06E6-4896-B37E-3CBDCA68C061}" presName="root" presStyleCnt="0">
        <dgm:presLayoutVars>
          <dgm:dir/>
          <dgm:resizeHandles val="exact"/>
        </dgm:presLayoutVars>
      </dgm:prSet>
      <dgm:spPr/>
    </dgm:pt>
    <dgm:pt modelId="{307568E7-7EAB-4615-83AA-A39ADF653046}" type="pres">
      <dgm:prSet presAssocID="{57156DAB-A41C-4421-B605-FF94556EB771}" presName="compNode" presStyleCnt="0"/>
      <dgm:spPr/>
    </dgm:pt>
    <dgm:pt modelId="{14C01E75-3AE2-44A1-8103-DF005C628C5E}" type="pres">
      <dgm:prSet presAssocID="{57156DAB-A41C-4421-B605-FF94556EB77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acher"/>
        </a:ext>
      </dgm:extLst>
    </dgm:pt>
    <dgm:pt modelId="{2706A899-8B52-41ED-B1CC-DD0FF596A98E}" type="pres">
      <dgm:prSet presAssocID="{57156DAB-A41C-4421-B605-FF94556EB771}" presName="iconSpace" presStyleCnt="0"/>
      <dgm:spPr/>
    </dgm:pt>
    <dgm:pt modelId="{E8EDB77C-E5BC-40C6-B3F8-D4F215915BE2}" type="pres">
      <dgm:prSet presAssocID="{57156DAB-A41C-4421-B605-FF94556EB771}" presName="parTx" presStyleLbl="revTx" presStyleIdx="0" presStyleCnt="4">
        <dgm:presLayoutVars>
          <dgm:chMax val="0"/>
          <dgm:chPref val="0"/>
        </dgm:presLayoutVars>
      </dgm:prSet>
      <dgm:spPr/>
    </dgm:pt>
    <dgm:pt modelId="{AFDF7027-B668-43E8-9668-06E801BF6AA1}" type="pres">
      <dgm:prSet presAssocID="{57156DAB-A41C-4421-B605-FF94556EB771}" presName="txSpace" presStyleCnt="0"/>
      <dgm:spPr/>
    </dgm:pt>
    <dgm:pt modelId="{9FAF16F4-4013-4E0F-B60E-72F34D3B33C5}" type="pres">
      <dgm:prSet presAssocID="{57156DAB-A41C-4421-B605-FF94556EB771}" presName="desTx" presStyleLbl="revTx" presStyleIdx="1" presStyleCnt="4">
        <dgm:presLayoutVars/>
      </dgm:prSet>
      <dgm:spPr/>
    </dgm:pt>
    <dgm:pt modelId="{ED570B83-AD80-4EC0-A64D-1369B58F048A}" type="pres">
      <dgm:prSet presAssocID="{9D21DE58-E6BD-491D-B46E-FEA59090F109}" presName="sibTrans" presStyleCnt="0"/>
      <dgm:spPr/>
    </dgm:pt>
    <dgm:pt modelId="{AD31D369-218B-449E-A566-F67BBD30308C}" type="pres">
      <dgm:prSet presAssocID="{E686AD16-326A-4485-8040-E58FA9AD5ADB}" presName="compNode" presStyleCnt="0"/>
      <dgm:spPr/>
    </dgm:pt>
    <dgm:pt modelId="{1EC8C870-33D7-4AE5-A43C-82B0C8FA08ED}" type="pres">
      <dgm:prSet presAssocID="{E686AD16-326A-4485-8040-E58FA9AD5AD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heatre"/>
        </a:ext>
      </dgm:extLst>
    </dgm:pt>
    <dgm:pt modelId="{83CC139B-EBC9-49FE-BC32-44B098604572}" type="pres">
      <dgm:prSet presAssocID="{E686AD16-326A-4485-8040-E58FA9AD5ADB}" presName="iconSpace" presStyleCnt="0"/>
      <dgm:spPr/>
    </dgm:pt>
    <dgm:pt modelId="{A30E6EB1-E4D9-4E2D-9991-195BB9262443}" type="pres">
      <dgm:prSet presAssocID="{E686AD16-326A-4485-8040-E58FA9AD5ADB}" presName="parTx" presStyleLbl="revTx" presStyleIdx="2" presStyleCnt="4">
        <dgm:presLayoutVars>
          <dgm:chMax val="0"/>
          <dgm:chPref val="0"/>
        </dgm:presLayoutVars>
      </dgm:prSet>
      <dgm:spPr/>
    </dgm:pt>
    <dgm:pt modelId="{6B8E78C0-2877-4F72-9F90-084DFF54C49D}" type="pres">
      <dgm:prSet presAssocID="{E686AD16-326A-4485-8040-E58FA9AD5ADB}" presName="txSpace" presStyleCnt="0"/>
      <dgm:spPr/>
    </dgm:pt>
    <dgm:pt modelId="{95CEC853-F24D-48AB-90B9-5A2226E91455}" type="pres">
      <dgm:prSet presAssocID="{E686AD16-326A-4485-8040-E58FA9AD5ADB}" presName="desTx" presStyleLbl="revTx" presStyleIdx="3" presStyleCnt="4" custScaleX="130419">
        <dgm:presLayoutVars/>
      </dgm:prSet>
      <dgm:spPr/>
    </dgm:pt>
  </dgm:ptLst>
  <dgm:cxnLst>
    <dgm:cxn modelId="{9CE46F0F-DF74-44E4-88A2-115C5703753C}" type="presOf" srcId="{E686AD16-326A-4485-8040-E58FA9AD5ADB}" destId="{A30E6EB1-E4D9-4E2D-9991-195BB9262443}" srcOrd="0" destOrd="0" presId="urn:microsoft.com/office/officeart/2018/5/layout/CenteredIconLabelDescriptionList"/>
    <dgm:cxn modelId="{112FF215-AACC-445D-9999-959DE2C96B3F}" srcId="{E686AD16-326A-4485-8040-E58FA9AD5ADB}" destId="{1B3EB5EA-3A45-4A73-AA96-7EFE2DAF9F4E}" srcOrd="1" destOrd="0" parTransId="{328E1932-EAD4-492A-884D-22FB81C0CEB8}" sibTransId="{2A27347E-3EF8-4F5C-A5CE-4E174A615122}"/>
    <dgm:cxn modelId="{18E85719-8DF8-4241-9E2F-AACB29DCE5C5}" type="presOf" srcId="{A07E065A-51AF-4012-8167-7168621F48C3}" destId="{95CEC853-F24D-48AB-90B9-5A2226E91455}" srcOrd="0" destOrd="0" presId="urn:microsoft.com/office/officeart/2018/5/layout/CenteredIconLabelDescriptionList"/>
    <dgm:cxn modelId="{DCB44A1F-2CD2-48F1-BF11-71A80A73CCDA}" type="presOf" srcId="{00B061BD-06E6-4896-B37E-3CBDCA68C061}" destId="{536FA9F8-CF89-4863-A4E3-E8F45CB04DAC}" srcOrd="0" destOrd="0" presId="urn:microsoft.com/office/officeart/2018/5/layout/CenteredIconLabelDescriptionList"/>
    <dgm:cxn modelId="{8497B321-0D34-4DC7-97B4-93BB6B7175F7}" type="presOf" srcId="{F31C8A75-DC5E-4581-AA00-343AE16BF528}" destId="{9FAF16F4-4013-4E0F-B60E-72F34D3B33C5}" srcOrd="0" destOrd="3" presId="urn:microsoft.com/office/officeart/2018/5/layout/CenteredIconLabelDescriptionList"/>
    <dgm:cxn modelId="{CFA9BF28-83B4-4FCC-B52A-DCCFDD7314D6}" srcId="{57156DAB-A41C-4421-B605-FF94556EB771}" destId="{48C1237A-B745-48AD-AF85-D249F2AD17FD}" srcOrd="2" destOrd="0" parTransId="{7615415C-C369-47CE-ADB4-1EADF00B21FE}" sibTransId="{9AF1F4A1-515D-4ECF-8662-299DB7C91126}"/>
    <dgm:cxn modelId="{92397D2B-2310-42E5-98B7-B8EC86876060}" srcId="{E686AD16-326A-4485-8040-E58FA9AD5ADB}" destId="{A07E065A-51AF-4012-8167-7168621F48C3}" srcOrd="0" destOrd="0" parTransId="{88E79E05-D577-4D8A-92F6-1046014A7FE3}" sibTransId="{53BB3736-BF04-4E56-808E-4A38BA74CEC0}"/>
    <dgm:cxn modelId="{658CC535-25FD-48EA-9DC1-616F949FEFC6}" srcId="{E686AD16-326A-4485-8040-E58FA9AD5ADB}" destId="{510B61A5-166A-4B12-B403-97FAF049E125}" srcOrd="3" destOrd="0" parTransId="{771C0A45-9074-49DE-808E-AC7E3D527849}" sibTransId="{B02052D5-0A0B-4095-9345-13B9997D104F}"/>
    <dgm:cxn modelId="{E565FE35-DC58-44A2-981A-6AC02E395F00}" type="presOf" srcId="{57156DAB-A41C-4421-B605-FF94556EB771}" destId="{E8EDB77C-E5BC-40C6-B3F8-D4F215915BE2}" srcOrd="0" destOrd="0" presId="urn:microsoft.com/office/officeart/2018/5/layout/CenteredIconLabelDescriptionList"/>
    <dgm:cxn modelId="{20C0E644-9B94-405C-BD09-C588D702A28D}" type="presOf" srcId="{EAAB264D-3AEC-4237-82B0-4B16322E8AF7}" destId="{9FAF16F4-4013-4E0F-B60E-72F34D3B33C5}" srcOrd="0" destOrd="0" presId="urn:microsoft.com/office/officeart/2018/5/layout/CenteredIconLabelDescriptionList"/>
    <dgm:cxn modelId="{6B804645-A9C0-4541-A5E1-0A93373DB5AE}" srcId="{57156DAB-A41C-4421-B605-FF94556EB771}" destId="{EAAB264D-3AEC-4237-82B0-4B16322E8AF7}" srcOrd="0" destOrd="0" parTransId="{42894C06-D790-494E-B574-A0C678A0ECD8}" sibTransId="{88AB6B6C-DE7E-4A09-AB90-C9EFC58CD236}"/>
    <dgm:cxn modelId="{98D37E4D-A472-4A98-B4EB-6A2C1AEAF5AC}" type="presOf" srcId="{1B3EB5EA-3A45-4A73-AA96-7EFE2DAF9F4E}" destId="{95CEC853-F24D-48AB-90B9-5A2226E91455}" srcOrd="0" destOrd="1" presId="urn:microsoft.com/office/officeart/2018/5/layout/CenteredIconLabelDescriptionList"/>
    <dgm:cxn modelId="{DAE1346F-4D9C-4E22-9B1C-5EF04D219BF9}" srcId="{E686AD16-326A-4485-8040-E58FA9AD5ADB}" destId="{EF91EC93-CB14-481B-A06C-FF8CED0E5869}" srcOrd="4" destOrd="0" parTransId="{1CE776E7-F87B-4FF1-9A13-54931B37BEAE}" sibTransId="{5CF438E2-496D-467D-B3C6-D09A5E1708D8}"/>
    <dgm:cxn modelId="{06D8626F-5AA2-4820-8240-923405C8D86E}" srcId="{00B061BD-06E6-4896-B37E-3CBDCA68C061}" destId="{57156DAB-A41C-4421-B605-FF94556EB771}" srcOrd="0" destOrd="0" parTransId="{0C494086-73BE-403C-A5E5-7CF7200EE450}" sibTransId="{9D21DE58-E6BD-491D-B46E-FEA59090F109}"/>
    <dgm:cxn modelId="{41AAA86F-2757-426C-B548-B862A3FD2560}" type="presOf" srcId="{7CC8D07E-EDC5-4094-BADC-566DBE09A3F2}" destId="{95CEC853-F24D-48AB-90B9-5A2226E91455}" srcOrd="0" destOrd="2" presId="urn:microsoft.com/office/officeart/2018/5/layout/CenteredIconLabelDescriptionList"/>
    <dgm:cxn modelId="{6FC91D71-8F1E-4277-8849-E23E66BA4CA1}" srcId="{00B061BD-06E6-4896-B37E-3CBDCA68C061}" destId="{E686AD16-326A-4485-8040-E58FA9AD5ADB}" srcOrd="1" destOrd="0" parTransId="{738D64C5-96A5-497A-A8CD-3F71FE85C991}" sibTransId="{1C9BAE7F-8F7E-476B-93CF-60144E0CF4D8}"/>
    <dgm:cxn modelId="{C599A0A6-D2DA-421E-8975-623B4544FEC3}" srcId="{57156DAB-A41C-4421-B605-FF94556EB771}" destId="{FC567FEA-D057-4564-B0D0-9D6336FF2B57}" srcOrd="1" destOrd="0" parTransId="{F30B8215-AB68-4554-B151-2E97CF70E244}" sibTransId="{7D084020-7D9E-4B70-A455-A8B2E7594DD2}"/>
    <dgm:cxn modelId="{FC9051A7-51FF-4779-AC0E-FC189DD891E4}" type="presOf" srcId="{48C1237A-B745-48AD-AF85-D249F2AD17FD}" destId="{9FAF16F4-4013-4E0F-B60E-72F34D3B33C5}" srcOrd="0" destOrd="2" presId="urn:microsoft.com/office/officeart/2018/5/layout/CenteredIconLabelDescriptionList"/>
    <dgm:cxn modelId="{DFE309C8-FE92-4F50-AF27-BE4C6E08B2E4}" type="presOf" srcId="{EF91EC93-CB14-481B-A06C-FF8CED0E5869}" destId="{95CEC853-F24D-48AB-90B9-5A2226E91455}" srcOrd="0" destOrd="4" presId="urn:microsoft.com/office/officeart/2018/5/layout/CenteredIconLabelDescriptionList"/>
    <dgm:cxn modelId="{F72B40D1-44C1-474A-A9D6-331772DDA558}" srcId="{57156DAB-A41C-4421-B605-FF94556EB771}" destId="{F31C8A75-DC5E-4581-AA00-343AE16BF528}" srcOrd="3" destOrd="0" parTransId="{FA38F9FF-AE41-4096-A4CD-FE585231CFA8}" sibTransId="{A23F3C89-5455-4943-B49B-67B30F37F593}"/>
    <dgm:cxn modelId="{03DAFDD8-1F76-4ECE-9917-A3007B56165D}" srcId="{E686AD16-326A-4485-8040-E58FA9AD5ADB}" destId="{7CC8D07E-EDC5-4094-BADC-566DBE09A3F2}" srcOrd="2" destOrd="0" parTransId="{EF10844F-652F-47DC-A896-6D4DFA92165E}" sibTransId="{4C9DC743-70AC-4DC2-BF21-61239627A460}"/>
    <dgm:cxn modelId="{B79524DD-547F-4836-925C-8660D86B42E1}" type="presOf" srcId="{FC567FEA-D057-4564-B0D0-9D6336FF2B57}" destId="{9FAF16F4-4013-4E0F-B60E-72F34D3B33C5}" srcOrd="0" destOrd="1" presId="urn:microsoft.com/office/officeart/2018/5/layout/CenteredIconLabelDescriptionList"/>
    <dgm:cxn modelId="{DEA0C9F4-B4B2-4BAE-A56D-04FA273A2749}" type="presOf" srcId="{510B61A5-166A-4B12-B403-97FAF049E125}" destId="{95CEC853-F24D-48AB-90B9-5A2226E91455}" srcOrd="0" destOrd="3" presId="urn:microsoft.com/office/officeart/2018/5/layout/CenteredIconLabelDescriptionList"/>
    <dgm:cxn modelId="{BA983405-88C1-4323-ABD9-F9E6AB46AA13}" type="presParOf" srcId="{536FA9F8-CF89-4863-A4E3-E8F45CB04DAC}" destId="{307568E7-7EAB-4615-83AA-A39ADF653046}" srcOrd="0" destOrd="0" presId="urn:microsoft.com/office/officeart/2018/5/layout/CenteredIconLabelDescriptionList"/>
    <dgm:cxn modelId="{8AE6010A-61BC-4121-B00F-6DFECA054A4E}" type="presParOf" srcId="{307568E7-7EAB-4615-83AA-A39ADF653046}" destId="{14C01E75-3AE2-44A1-8103-DF005C628C5E}" srcOrd="0" destOrd="0" presId="urn:microsoft.com/office/officeart/2018/5/layout/CenteredIconLabelDescriptionList"/>
    <dgm:cxn modelId="{28E12D47-1A3B-4BFF-B7C9-BDCEAFCCC749}" type="presParOf" srcId="{307568E7-7EAB-4615-83AA-A39ADF653046}" destId="{2706A899-8B52-41ED-B1CC-DD0FF596A98E}" srcOrd="1" destOrd="0" presId="urn:microsoft.com/office/officeart/2018/5/layout/CenteredIconLabelDescriptionList"/>
    <dgm:cxn modelId="{11C03921-350A-4969-B580-CF8EB0F98681}" type="presParOf" srcId="{307568E7-7EAB-4615-83AA-A39ADF653046}" destId="{E8EDB77C-E5BC-40C6-B3F8-D4F215915BE2}" srcOrd="2" destOrd="0" presId="urn:microsoft.com/office/officeart/2018/5/layout/CenteredIconLabelDescriptionList"/>
    <dgm:cxn modelId="{734DF965-148F-4E1B-9B7C-2536F1BB327B}" type="presParOf" srcId="{307568E7-7EAB-4615-83AA-A39ADF653046}" destId="{AFDF7027-B668-43E8-9668-06E801BF6AA1}" srcOrd="3" destOrd="0" presId="urn:microsoft.com/office/officeart/2018/5/layout/CenteredIconLabelDescriptionList"/>
    <dgm:cxn modelId="{5276E6D9-7D23-4353-A74F-DB3679C9D484}" type="presParOf" srcId="{307568E7-7EAB-4615-83AA-A39ADF653046}" destId="{9FAF16F4-4013-4E0F-B60E-72F34D3B33C5}" srcOrd="4" destOrd="0" presId="urn:microsoft.com/office/officeart/2018/5/layout/CenteredIconLabelDescriptionList"/>
    <dgm:cxn modelId="{FCEA1BBC-F722-4E49-9B4A-F67F88307219}" type="presParOf" srcId="{536FA9F8-CF89-4863-A4E3-E8F45CB04DAC}" destId="{ED570B83-AD80-4EC0-A64D-1369B58F048A}" srcOrd="1" destOrd="0" presId="urn:microsoft.com/office/officeart/2018/5/layout/CenteredIconLabelDescriptionList"/>
    <dgm:cxn modelId="{67ED4778-6278-4DF3-BF78-AA489BB38FBA}" type="presParOf" srcId="{536FA9F8-CF89-4863-A4E3-E8F45CB04DAC}" destId="{AD31D369-218B-449E-A566-F67BBD30308C}" srcOrd="2" destOrd="0" presId="urn:microsoft.com/office/officeart/2018/5/layout/CenteredIconLabelDescriptionList"/>
    <dgm:cxn modelId="{190456EF-428F-4894-BCD2-F618E554796D}" type="presParOf" srcId="{AD31D369-218B-449E-A566-F67BBD30308C}" destId="{1EC8C870-33D7-4AE5-A43C-82B0C8FA08ED}" srcOrd="0" destOrd="0" presId="urn:microsoft.com/office/officeart/2018/5/layout/CenteredIconLabelDescriptionList"/>
    <dgm:cxn modelId="{53AB467F-A11A-4ACA-AD00-09FD026B77CC}" type="presParOf" srcId="{AD31D369-218B-449E-A566-F67BBD30308C}" destId="{83CC139B-EBC9-49FE-BC32-44B098604572}" srcOrd="1" destOrd="0" presId="urn:microsoft.com/office/officeart/2018/5/layout/CenteredIconLabelDescriptionList"/>
    <dgm:cxn modelId="{33A24FFF-D15B-4BFC-B013-3673985B6B3F}" type="presParOf" srcId="{AD31D369-218B-449E-A566-F67BBD30308C}" destId="{A30E6EB1-E4D9-4E2D-9991-195BB9262443}" srcOrd="2" destOrd="0" presId="urn:microsoft.com/office/officeart/2018/5/layout/CenteredIconLabelDescriptionList"/>
    <dgm:cxn modelId="{1C6FD927-8980-4FAE-8F7B-4D7D48E5FC88}" type="presParOf" srcId="{AD31D369-218B-449E-A566-F67BBD30308C}" destId="{6B8E78C0-2877-4F72-9F90-084DFF54C49D}" srcOrd="3" destOrd="0" presId="urn:microsoft.com/office/officeart/2018/5/layout/CenteredIconLabelDescriptionList"/>
    <dgm:cxn modelId="{E8F38A07-338D-4745-93EE-D83EE7EC9E10}" type="presParOf" srcId="{AD31D369-218B-449E-A566-F67BBD30308C}" destId="{95CEC853-F24D-48AB-90B9-5A2226E91455}" srcOrd="4" destOrd="0" presId="urn:microsoft.com/office/officeart/2018/5/layout/Centered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01E75-3AE2-44A1-8103-DF005C628C5E}">
      <dsp:nvSpPr>
        <dsp:cNvPr id="0" name=""/>
        <dsp:cNvSpPr/>
      </dsp:nvSpPr>
      <dsp:spPr>
        <a:xfrm>
          <a:off x="2063127" y="25065"/>
          <a:ext cx="1509048" cy="15090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8EDB77C-E5BC-40C6-B3F8-D4F215915BE2}">
      <dsp:nvSpPr>
        <dsp:cNvPr id="0" name=""/>
        <dsp:cNvSpPr/>
      </dsp:nvSpPr>
      <dsp:spPr>
        <a:xfrm>
          <a:off x="661868" y="1731539"/>
          <a:ext cx="4311566" cy="646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3600" kern="1200" dirty="0"/>
            <a:t>Formato</a:t>
          </a:r>
        </a:p>
      </dsp:txBody>
      <dsp:txXfrm>
        <a:off x="661868" y="1731539"/>
        <a:ext cx="4311566" cy="646734"/>
      </dsp:txXfrm>
    </dsp:sp>
    <dsp:sp modelId="{9FAF16F4-4013-4E0F-B60E-72F34D3B33C5}">
      <dsp:nvSpPr>
        <dsp:cNvPr id="0" name=""/>
        <dsp:cNvSpPr/>
      </dsp:nvSpPr>
      <dsp:spPr>
        <a:xfrm>
          <a:off x="661868" y="2470099"/>
          <a:ext cx="4311566" cy="21441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Presentación formal (con o sin PowerPoint)</a:t>
          </a:r>
        </a:p>
        <a:p>
          <a:pPr marL="0" lvl="0" indent="0" algn="ctr" defTabSz="1066800">
            <a:lnSpc>
              <a:spcPct val="100000"/>
            </a:lnSpc>
            <a:spcBef>
              <a:spcPct val="0"/>
            </a:spcBef>
            <a:spcAft>
              <a:spcPct val="35000"/>
            </a:spcAft>
            <a:buNone/>
          </a:pPr>
          <a:r>
            <a:rPr lang="en-US" sz="2400" kern="1200"/>
            <a:t>Reunión formal</a:t>
          </a:r>
        </a:p>
        <a:p>
          <a:pPr marL="0" lvl="0" indent="0" algn="ctr" defTabSz="1066800">
            <a:lnSpc>
              <a:spcPct val="100000"/>
            </a:lnSpc>
            <a:spcBef>
              <a:spcPct val="0"/>
            </a:spcBef>
            <a:spcAft>
              <a:spcPct val="35000"/>
            </a:spcAft>
            <a:buNone/>
          </a:pPr>
          <a:r>
            <a:rPr lang="en-US" sz="2400" kern="1200"/>
            <a:t>Reunión informal</a:t>
          </a:r>
        </a:p>
        <a:p>
          <a:pPr marL="0" lvl="0" indent="0" algn="ctr" defTabSz="1066800">
            <a:lnSpc>
              <a:spcPct val="100000"/>
            </a:lnSpc>
            <a:spcBef>
              <a:spcPct val="0"/>
            </a:spcBef>
            <a:spcAft>
              <a:spcPct val="35000"/>
            </a:spcAft>
            <a:buNone/>
          </a:pPr>
          <a:r>
            <a:rPr lang="en-US" sz="2400" kern="1200" dirty="0"/>
            <a:t>Presentación de carteles</a:t>
          </a:r>
        </a:p>
      </dsp:txBody>
      <dsp:txXfrm>
        <a:off x="661868" y="2470099"/>
        <a:ext cx="4311566" cy="2144143"/>
      </dsp:txXfrm>
    </dsp:sp>
    <dsp:sp modelId="{1EC8C870-33D7-4AE5-A43C-82B0C8FA08ED}">
      <dsp:nvSpPr>
        <dsp:cNvPr id="0" name=""/>
        <dsp:cNvSpPr/>
      </dsp:nvSpPr>
      <dsp:spPr>
        <a:xfrm>
          <a:off x="7784986" y="25065"/>
          <a:ext cx="1509048" cy="150904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30E6EB1-E4D9-4E2D-9991-195BB9262443}">
      <dsp:nvSpPr>
        <dsp:cNvPr id="0" name=""/>
        <dsp:cNvSpPr/>
      </dsp:nvSpPr>
      <dsp:spPr>
        <a:xfrm>
          <a:off x="6383727" y="1731539"/>
          <a:ext cx="4311566" cy="646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3600" kern="1200"/>
            <a:t>Consideraciones</a:t>
          </a:r>
        </a:p>
      </dsp:txBody>
      <dsp:txXfrm>
        <a:off x="6383727" y="1731539"/>
        <a:ext cx="4311566" cy="646734"/>
      </dsp:txXfrm>
    </dsp:sp>
    <dsp:sp modelId="{95CEC853-F24D-48AB-90B9-5A2226E91455}">
      <dsp:nvSpPr>
        <dsp:cNvPr id="0" name=""/>
        <dsp:cNvSpPr/>
      </dsp:nvSpPr>
      <dsp:spPr>
        <a:xfrm>
          <a:off x="5727959" y="2470099"/>
          <a:ext cx="5623102" cy="21441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s-GT" sz="2400" kern="1200" noProof="0" dirty="0"/>
            <a:t>Audiencia, objetivo</a:t>
          </a:r>
        </a:p>
        <a:p>
          <a:pPr marL="0" lvl="0" indent="0" algn="ctr" defTabSz="1066800">
            <a:lnSpc>
              <a:spcPct val="100000"/>
            </a:lnSpc>
            <a:spcBef>
              <a:spcPct val="0"/>
            </a:spcBef>
            <a:spcAft>
              <a:spcPct val="35000"/>
            </a:spcAft>
            <a:buNone/>
          </a:pPr>
          <a:r>
            <a:rPr lang="es-GT" sz="2400" kern="1200" noProof="0" dirty="0"/>
            <a:t>Practicidad</a:t>
          </a:r>
        </a:p>
        <a:p>
          <a:pPr marL="0" lvl="0" indent="0" algn="ctr" defTabSz="1066800">
            <a:lnSpc>
              <a:spcPct val="100000"/>
            </a:lnSpc>
            <a:spcBef>
              <a:spcPct val="0"/>
            </a:spcBef>
            <a:spcAft>
              <a:spcPct val="35000"/>
            </a:spcAft>
            <a:buNone/>
          </a:pPr>
          <a:r>
            <a:rPr lang="es-GT" sz="2400" kern="1200" noProof="0" dirty="0"/>
            <a:t>Expectativas de los anfitriones</a:t>
          </a:r>
        </a:p>
        <a:p>
          <a:pPr marL="0" lvl="0" indent="0" algn="ctr" defTabSz="1066800">
            <a:lnSpc>
              <a:spcPct val="100000"/>
            </a:lnSpc>
            <a:spcBef>
              <a:spcPct val="0"/>
            </a:spcBef>
            <a:spcAft>
              <a:spcPct val="35000"/>
            </a:spcAft>
            <a:buNone/>
          </a:pPr>
          <a:r>
            <a:rPr lang="es-GT" sz="2400" kern="1200" noProof="0" dirty="0"/>
            <a:t>Tamaño y composición de la audiencia</a:t>
          </a:r>
        </a:p>
        <a:p>
          <a:pPr marL="0" lvl="0" indent="0" algn="ctr" defTabSz="1066800">
            <a:lnSpc>
              <a:spcPct val="100000"/>
            </a:lnSpc>
            <a:spcBef>
              <a:spcPct val="0"/>
            </a:spcBef>
            <a:spcAft>
              <a:spcPct val="35000"/>
            </a:spcAft>
            <a:buNone/>
          </a:pPr>
          <a:r>
            <a:rPr lang="es-GT" sz="2400" kern="1200" noProof="0" dirty="0"/>
            <a:t>Su propia personalidad, </a:t>
          </a:r>
          <a:br>
            <a:rPr lang="en-US" sz="2400" kern="1200" dirty="0"/>
          </a:br>
          <a:r>
            <a:rPr lang="es-GT" sz="2400" kern="1200" noProof="0" dirty="0"/>
            <a:t>capacidad, recursos</a:t>
          </a:r>
          <a:endParaRPr lang="en-US" sz="2000" kern="1200" dirty="0"/>
        </a:p>
      </dsp:txBody>
      <dsp:txXfrm>
        <a:off x="5727959" y="2470099"/>
        <a:ext cx="5623102" cy="214414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0.06791</cdr:x>
      <cdr:y>0.90199</cdr:y>
    </cdr:from>
    <cdr:to>
      <cdr:x>0.8642</cdr:x>
      <cdr:y>1</cdr:y>
    </cdr:to>
    <cdr:sp macro="" textlink="">
      <cdr:nvSpPr>
        <cdr:cNvPr id="2" name="TextBox 1">
          <a:extLst xmlns:a="http://schemas.openxmlformats.org/drawingml/2006/main">
            <a:ext uri="{FF2B5EF4-FFF2-40B4-BE49-F238E27FC236}">
              <a16:creationId xmlns:a16="http://schemas.microsoft.com/office/drawing/2014/main" id="{9A01FAE8-96A5-4313-C762-F8A94347D9E1}"/>
            </a:ext>
          </a:extLst>
        </cdr:cNvPr>
        <cdr:cNvSpPr txBox="1"/>
      </cdr:nvSpPr>
      <cdr:spPr>
        <a:xfrm xmlns:a="http://schemas.openxmlformats.org/drawingml/2006/main">
          <a:off x="228315" y="2240485"/>
          <a:ext cx="2677152" cy="24346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Junio 17         Junio 18           Junio 19</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2902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ts val="0"/>
              </a:spcBef>
              <a:spcAft>
                <a:spcPts val="800"/>
              </a:spcAft>
              <a:buClrTx/>
              <a:buSzTx/>
              <a:buFontTx/>
              <a:buNone/>
              <a:tabLst/>
              <a:defRPr/>
            </a:pPr>
            <a:r>
              <a:rPr lang="en-US" sz="1200" b="1" i="0" dirty="0">
                <a:latin typeface="Arial"/>
                <a:ea typeface="Calibri"/>
                <a:cs typeface="Arial"/>
                <a:sym typeface="Calibri"/>
              </a:rPr>
              <a:t>Notas del instructor</a:t>
            </a:r>
            <a:r>
              <a:rPr lang="en-US" sz="1200" i="0" dirty="0">
                <a:latin typeface="Arial"/>
                <a:ea typeface="Calibri"/>
                <a:cs typeface="Arial"/>
                <a:sym typeface="Calibri"/>
              </a:rPr>
              <a:t>: </a:t>
            </a:r>
          </a:p>
          <a:p>
            <a:pPr marL="0" marR="0" lvl="0" indent="0" algn="l" defTabSz="914400" rtl="0" eaLnBrk="0" fontAlgn="base" latinLnBrk="0" hangingPunct="0">
              <a:lnSpc>
                <a:spcPct val="100000"/>
              </a:lnSpc>
              <a:spcBef>
                <a:spcPts val="0"/>
              </a:spcBef>
              <a:spcAft>
                <a:spcPts val="800"/>
              </a:spcAft>
              <a:buClrTx/>
              <a:buSzTx/>
              <a:buFontTx/>
              <a:buNone/>
              <a:tabLst/>
              <a:defRPr/>
            </a:pPr>
            <a:endParaRPr lang="en-US" sz="1200" i="0" dirty="0">
              <a:latin typeface="Arial"/>
              <a:ea typeface="Calibri"/>
              <a:cs typeface="Arial"/>
              <a:sym typeface="Calibri"/>
            </a:endParaRPr>
          </a:p>
          <a:p>
            <a:pPr marL="0" marR="0">
              <a:spcBef>
                <a:spcPts val="1200"/>
              </a:spcBef>
              <a:spcAft>
                <a:spcPts val="600"/>
              </a:spcAft>
            </a:pPr>
            <a:endParaRPr lang="es-GT" sz="1200" b="1" dirty="0">
              <a:effectLst/>
              <a:latin typeface="Arial" panose="020B0604020202020204" pitchFamily="34" charset="0"/>
              <a:cs typeface="Arial" panose="020B0604020202020204" pitchFamily="34" charset="0"/>
            </a:endParaRPr>
          </a:p>
          <a:p>
            <a:pPr marL="0" marR="0" lvl="0" indent="0" algn="l" rtl="0">
              <a:spcBef>
                <a:spcPts val="0"/>
              </a:spcBef>
              <a:spcAft>
                <a:spcPts val="0"/>
              </a:spcAft>
              <a:buNone/>
            </a:pPr>
            <a:endParaRPr lang="es-GT" sz="1200" b="1" dirty="0">
              <a:latin typeface="Arial  "/>
              <a:sym typeface="Arial"/>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v"/>
              <a:tabLst/>
              <a:defRPr/>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Siéntase en libertad de modificar esta presentación  según sea necesario para adaptarla a su contexto local. Si se hicieron modificaciones, por favor, indíquelo en esta diapositiva usando este enunciado: "Esta presentación ha sido modificada en parte con respecto a la versión original de los CDC".</a:t>
            </a:r>
            <a:endParaRPr lang="es-GT" sz="1200" i="1" noProof="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ts val="0"/>
              </a:spcBef>
              <a:spcAft>
                <a:spcPts val="800"/>
              </a:spcAft>
              <a:buClrTx/>
              <a:buSzTx/>
              <a:buFontTx/>
              <a:buNone/>
              <a:tabLst/>
              <a:defRPr/>
            </a:pPr>
            <a:endParaRPr lang="en-US" sz="1200" i="0" dirty="0">
              <a:latin typeface="Arial"/>
              <a:ea typeface="Calibri"/>
              <a:cs typeface="Arial"/>
              <a:sym typeface="Calibri"/>
            </a:endParaRPr>
          </a:p>
          <a:p>
            <a:pPr marL="171450" marR="0" indent="-171450">
              <a:lnSpc>
                <a:spcPct val="115000"/>
              </a:lnSpc>
              <a:spcBef>
                <a:spcPts val="0"/>
              </a:spcBef>
              <a:spcAft>
                <a:spcPts val="1200"/>
              </a:spcAft>
              <a:buFont typeface="Wingdings" panose="05000000000000000000" pitchFamily="2" charset="2"/>
              <a:buChar char="§"/>
            </a:pPr>
            <a:endParaRPr lang="en-US" sz="1200" b="1" dirty="0">
              <a:solidFill>
                <a:srgbClr val="00953A"/>
              </a:solidFill>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solidFill>
                  <a:srgbClr val="00953A"/>
                </a:solidFill>
                <a:effectLst/>
                <a:latin typeface="Arial"/>
                <a:cs typeface="Arial"/>
              </a:rPr>
              <a:t>Explicación: </a:t>
            </a:r>
            <a:r>
              <a:rPr lang="en-US" sz="1200" dirty="0">
                <a:effectLst/>
                <a:latin typeface="Arial"/>
                <a:ea typeface="Times New Roman" panose="02020603050405020304" pitchFamily="18" charset="0"/>
                <a:cs typeface="Arial"/>
              </a:rPr>
              <a:t>Esta </a:t>
            </a:r>
            <a:r>
              <a:rPr lang="en-US" sz="1200" dirty="0" err="1">
                <a:effectLst/>
                <a:latin typeface="Arial"/>
                <a:ea typeface="Times New Roman" panose="02020603050405020304" pitchFamily="18" charset="0"/>
                <a:cs typeface="Arial"/>
              </a:rPr>
              <a:t>sesión</a:t>
            </a:r>
            <a:r>
              <a:rPr lang="en-US" sz="1200" dirty="0">
                <a:effectLst/>
                <a:latin typeface="Arial"/>
                <a:ea typeface="Times New Roman" panose="02020603050405020304" pitchFamily="18" charset="0"/>
                <a:cs typeface="Arial"/>
              </a:rPr>
              <a:t> aborda los conceptos y habilidades necesarios para planificar, preparar y realizar una presentación oral </a:t>
            </a:r>
            <a:r>
              <a:rPr lang="en-US" sz="1200" dirty="0" err="1">
                <a:effectLst/>
                <a:latin typeface="Arial"/>
                <a:ea typeface="Times New Roman" panose="02020603050405020304" pitchFamily="18" charset="0"/>
                <a:cs typeface="Arial"/>
              </a:rPr>
              <a:t>eficaz</a:t>
            </a:r>
            <a:r>
              <a:rPr lang="en-US" sz="1200" dirty="0">
                <a:effectLst/>
                <a:latin typeface="Arial"/>
                <a:ea typeface="Times New Roman" panose="02020603050405020304" pitchFamily="18" charset="0"/>
                <a:cs typeface="Arial"/>
              </a:rPr>
              <a:t> ante diferentes audiencias.</a:t>
            </a:r>
            <a:endParaRPr lang="fr-FR" sz="1200" dirty="0">
              <a:effectLst/>
              <a:latin typeface="Arial"/>
              <a:ea typeface="Times New Roman" panose="02020603050405020304" pitchFamily="18" charset="0"/>
              <a:cs typeface="Arial"/>
            </a:endParaRPr>
          </a:p>
          <a:p>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171450" indent="-171450">
              <a:buFont typeface="Wingdings" panose="05000000000000000000" pitchFamily="2" charset="2"/>
              <a:buChar char="§"/>
            </a:pPr>
            <a:endParaRPr lang="es-GT"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mn-ea"/>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primer paso suele ser determinar a quién se va a presentar (en otras palabras,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su audiencia).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cs typeface="Arial" panose="020B0604020202020204" pitchFamily="34" charset="0"/>
              </a:rPr>
              <a:t>Pida </a:t>
            </a:r>
            <a:r>
              <a:rPr lang="es-GT" sz="1200" b="0" u="none" noProof="0" dirty="0">
                <a:effectLst/>
                <a:latin typeface="Arial" panose="020B0604020202020204" pitchFamily="34" charset="0"/>
                <a:cs typeface="Arial" panose="020B0604020202020204" pitchFamily="34" charset="0"/>
              </a:rPr>
              <a:t>a los participantes que </a:t>
            </a:r>
            <a:r>
              <a:rPr lang="es-GT" sz="1200" b="0" noProof="0" dirty="0">
                <a:effectLst/>
                <a:latin typeface="Arial" panose="020B0604020202020204" pitchFamily="34" charset="0"/>
                <a:cs typeface="Arial" panose="020B0604020202020204" pitchFamily="34" charset="0"/>
              </a:rPr>
              <a:t>levanten la mano si alguna vez han hecho una presentación de trabajo.</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0"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cs typeface="Arial" panose="020B0604020202020204" pitchFamily="34" charset="0"/>
              </a:rPr>
              <a:t>Pregunté: </a:t>
            </a:r>
            <a:r>
              <a:rPr lang="es-GT" sz="1200" b="0" noProof="0" dirty="0">
                <a:effectLst/>
                <a:latin typeface="Arial" panose="020B0604020202020204" pitchFamily="34" charset="0"/>
                <a:cs typeface="Arial" panose="020B0604020202020204" pitchFamily="34" charset="0"/>
              </a:rPr>
              <a:t>¿Quiénes estaban en el público de su presentación? ¿Cómo afectó eso a tu presentación?</a:t>
            </a:r>
            <a:endParaRPr lang="es-GT" sz="1200" b="1" i="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i="0" noProof="0" dirty="0">
                <a:effectLst/>
                <a:latin typeface="Arial" panose="020B0604020202020204" pitchFamily="34" charset="0"/>
                <a:ea typeface="Times New Roman" panose="02020603050405020304" pitchFamily="18" charset="0"/>
                <a:cs typeface="Arial" panose="020B0604020202020204" pitchFamily="34" charset="0"/>
              </a:rPr>
              <a:t>(s) respuesta(s).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Una vez que los participantes hayan comentado sus experiencias, prosiga con la discusión del contenido de la diapositiva.</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Su presentación debe adaptarse a los antecedentes y a las necesidades de la audiencia. Esto significa que debe conocer a su audiencia y sus características antes de empezar a planificar su presentación. Estas son algunas de las características que hay que tener en cuenta:</a:t>
            </a:r>
          </a:p>
          <a:p>
            <a:pPr marL="800100" marR="0" lvl="1" indent="-342900">
              <a:lnSpc>
                <a:spcPct val="115000"/>
              </a:lnSpc>
              <a:spcBef>
                <a:spcPts val="60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Interno frente a externo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un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público interno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es aquel que pertenece 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su organización o programa y, por tanto, es más probable que entienda el tema y la jerga técnica. Un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público externo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 un grupo de personas ajenas a su organización. Puede tratarse de personal de otras organizaciones,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de miembros de la comunidad, de políticos y de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financiadores. Estas personas pueden estar menos familiarizadas con el tema y con la jerga técnica.</a:t>
            </a:r>
          </a:p>
          <a:p>
            <a:pPr marL="800100" marR="0" lvl="1" indent="-34290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Nivel educativo: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nivel educativo de su audiencia puede influir en la terminología que utilice. Por ejemplo, cuando se dirija a la comunidad, probablemente querrá evitar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términos médicos y epidemiológicos complejos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60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Idioma</a:t>
            </a:r>
            <a:r>
              <a:rPr lang="es-MX" sz="1200" b="1" noProof="0" dirty="0">
                <a:effectLst/>
                <a:latin typeface="Arial" panose="020B0604020202020204" pitchFamily="34" charset="0"/>
                <a:ea typeface="Times New Roman" panose="02020603050405020304" pitchFamily="18" charset="0"/>
                <a:cs typeface="Arial" panose="020B0604020202020204" pitchFamily="34" charset="0"/>
              </a:rPr>
              <a:t>: ¿Los miembros de la audiencia son hablantes nativos de su idioma o necesitan adaptarse a otro idioma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Puede que tenga que hablar más despacio de lo habitual, evitar frases demasiado complejas o complicadas y hacer traducir algunas palabras.</a:t>
            </a:r>
          </a:p>
          <a:p>
            <a:pPr marL="800100" marR="0" lvl="1" indent="-342900">
              <a:lnSpc>
                <a:spcPct val="115000"/>
              </a:lnSpc>
              <a:spcBef>
                <a:spcPts val="60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Motivaciones: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Piense por qué estas personas (la audiencia) están aquí. ¿Por qué asisten a su presentación? ¿Qué quieren escuchar? ¿Quieren aprender, discutir o quejarse, o vienen porque tienen que hacerlo? Muchas veces, puede ser una combinación de todas estas razones. </a:t>
            </a:r>
          </a:p>
          <a:p>
            <a:pPr marL="800100" marR="0" lvl="1" indent="-342900">
              <a:lnSpc>
                <a:spcPct val="115000"/>
              </a:lnSpc>
              <a:spcBef>
                <a:spcPts val="60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Valores y cultura: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Considere lo que es importante para su audiencia. ¿Cuáles son sus valores culturales? Asegúrese de que su presentación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respete la diversidad de creencias y no resulte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ofensiva.</a:t>
            </a:r>
          </a:p>
          <a:p>
            <a:pPr marL="800100" marR="0" lvl="1" indent="-34290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Necesidades especiales: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procure que su presentación y el espacio para realizarla sean apropiados para personas daltónicas, con problemas de audición o con limitaciones físicas.</a:t>
            </a: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Antes de continuar, ¿se le ocurre alguna otra consideración que pueda ser importante?</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i="0" noProof="0" dirty="0">
                <a:effectLst/>
                <a:latin typeface="Arial" panose="020B0604020202020204" pitchFamily="34" charset="0"/>
                <a:ea typeface="Times New Roman" panose="02020603050405020304" pitchFamily="18" charset="0"/>
                <a:cs typeface="Arial" panose="020B0604020202020204" pitchFamily="34" charset="0"/>
              </a:rPr>
              <a:t>(s) respuesta(s). </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10</a:t>
            </a:fld>
            <a:endParaRPr lang="en-US"/>
          </a:p>
        </p:txBody>
      </p:sp>
    </p:spTree>
    <p:extLst>
      <p:ext uri="{BB962C8B-B14F-4D97-AF65-F5344CB8AC3E}">
        <p14:creationId xmlns:p14="http://schemas.microsoft.com/office/powerpoint/2010/main" val="4288383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mn-ea"/>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 continuación, defina el propósito de la presentación. Formule la siguiente pregunta: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¿Qué quiere conseguir con su presentación?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presentación puede informar, persuadir, motivar o enseñar. En el caso de las presentaciones que realizará en el próximo taller (Taller 3), el objetivo es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informar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 la audiencia sobre tus proyectos. </a:t>
            </a:r>
          </a:p>
          <a:p>
            <a:pPr marL="171450" marR="0" indent="-171450">
              <a:lnSpc>
                <a:spcPct val="115000"/>
              </a:lnSpc>
              <a:spcBef>
                <a:spcPts val="0"/>
              </a:spcBef>
              <a:spcAft>
                <a:spcPts val="1200"/>
              </a:spcAft>
              <a:buFont typeface="Wingdings" panose="05000000000000000000" pitchFamily="2" charset="2"/>
              <a:buChar char="§"/>
            </a:pPr>
            <a:endParaRPr lang="es-GT" sz="1200" b="0"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u="sng" noProof="0" dirty="0">
                <a:effectLst/>
                <a:latin typeface="Arial" panose="020B0604020202020204" pitchFamily="34" charset="0"/>
                <a:cs typeface="Arial" panose="020B0604020202020204" pitchFamily="34" charset="0"/>
              </a:rPr>
              <a:t>(Opción) preguntar </a:t>
            </a:r>
            <a:r>
              <a:rPr lang="es-GT" sz="1200" b="1" i="1" noProof="0" dirty="0">
                <a:effectLst/>
                <a:latin typeface="Arial" panose="020B0604020202020204" pitchFamily="34" charset="0"/>
                <a:cs typeface="Arial" panose="020B0604020202020204" pitchFamily="34" charset="0"/>
              </a:rPr>
              <a:t>si el tiempo lo permite:</a:t>
            </a:r>
          </a:p>
          <a:p>
            <a:pPr marL="628650" marR="0" lvl="1" indent="-171450">
              <a:lnSpc>
                <a:spcPct val="100000"/>
              </a:lnSpc>
              <a:spcBef>
                <a:spcPts val="0"/>
              </a:spcBef>
              <a:spcAft>
                <a:spcPts val="0"/>
              </a:spcAft>
              <a:buFont typeface="Courier New" panose="02070309020205020404" pitchFamily="49" charset="0"/>
              <a:buChar char="o"/>
            </a:pPr>
            <a:r>
              <a:rPr lang="es-GT" sz="1200" b="1" i="1" noProof="0" dirty="0">
                <a:effectLst/>
                <a:latin typeface="Arial" panose="020B0604020202020204" pitchFamily="34" charset="0"/>
                <a:cs typeface="Arial" panose="020B0604020202020204" pitchFamily="34" charset="0"/>
              </a:rPr>
              <a:t>¿Alguien puede compartir un ejemplo de cuando hizo una presentación para persuadir?</a:t>
            </a:r>
            <a:endParaRPr lang="es-GT" sz="1200" b="1" i="1" noProof="0" dirty="0">
              <a:effectLst/>
              <a:latin typeface="Arial" panose="020B0604020202020204" pitchFamily="34" charset="0"/>
              <a:ea typeface="+mn-ea"/>
              <a:cs typeface="Arial" panose="020B0604020202020204" pitchFamily="34" charset="0"/>
            </a:endParaRPr>
          </a:p>
          <a:p>
            <a:pPr marL="628650" marR="0" lvl="1" indent="-171450">
              <a:lnSpc>
                <a:spcPct val="100000"/>
              </a:lnSpc>
              <a:spcBef>
                <a:spcPts val="0"/>
              </a:spcBef>
              <a:spcAft>
                <a:spcPts val="0"/>
              </a:spcAft>
              <a:buFont typeface="Courier New" panose="02070309020205020404" pitchFamily="49" charset="0"/>
              <a:buChar char="o"/>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¿Puede alguien compartir un ejemplo de cuando hizo una presentación para motivar?</a:t>
            </a:r>
          </a:p>
          <a:p>
            <a:pPr marL="628650" marR="0" lvl="1" indent="-171450">
              <a:lnSpc>
                <a:spcPct val="100000"/>
              </a:lnSpc>
              <a:spcBef>
                <a:spcPts val="0"/>
              </a:spcBef>
              <a:spcAft>
                <a:spcPts val="0"/>
              </a:spcAft>
              <a:buFont typeface="Courier New" panose="02070309020205020404" pitchFamily="49" charset="0"/>
              <a:buChar char="o"/>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¿Alguien puede compartir un ejemplo de cuando hizo una presentación para enseñar?</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11</a:t>
            </a:fld>
            <a:endParaRPr lang="en-US"/>
          </a:p>
        </p:txBody>
      </p:sp>
    </p:spTree>
    <p:extLst>
      <p:ext uri="{BB962C8B-B14F-4D97-AF65-F5344CB8AC3E}">
        <p14:creationId xmlns:p14="http://schemas.microsoft.com/office/powerpoint/2010/main" val="3563413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mn-ea"/>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Una presentación puede hacerse de varias maneras, por ejemplo: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Presentaciones formales ( usando o no PowerPoint).</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Reuniones formales</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Reuniones informales</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Ruedas de prensa, comunicación a público general</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Presentación de carteles</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Ser entrevistado, etc.</a:t>
            </a:r>
          </a:p>
          <a:p>
            <a:pPr marL="0" marR="0">
              <a:lnSpc>
                <a:spcPct val="115000"/>
              </a:lnSpc>
              <a:spcBef>
                <a:spcPts val="0"/>
              </a:spcBef>
              <a:spcAft>
                <a:spcPts val="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mn-ea"/>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elección del método apropiado depende de la audiencia y del propósito. Además, el sentido práctico puede dictar lo posible.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Por ejemplo, si no hay electricidad, no es posible utilizar una computadora ni un proyector.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Pero si se trata de una conferencia científica internacional en la que se espera una presentación en PowerPoint, probablemente no haya margen de negociación.</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le dan a elegir, tenga en cuenta el tamaño y la composición de la audiencia. Los funcionarios locales o sus colegas pueden ayudarle a determinar qué métodos funcionan mejor. Algunas audiencias pueden sentirse más cómodas con diapositivas o folletos, o preferir un simple rotafolio o una pizarra. ¡También se pueden hacer grandes presentaciones sentados bajo un árbol!</a:t>
            </a:r>
          </a:p>
          <a:p>
            <a:pPr marL="0" marR="0">
              <a:lnSpc>
                <a:spcPct val="115000"/>
              </a:lnSpc>
              <a:spcBef>
                <a:spcPts val="0"/>
              </a:spcBef>
              <a:spcAft>
                <a:spcPts val="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mn-ea"/>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Otra consideración importante es el estilo personal, las capacidades técnicas y los recursos de cada uno. Si alguien no se siente cómodo con PowerPoint y no tiene tiempo para pulir sus habilidades, tal vez deba elegir otro medio de presentación. La confianza del presentador en el método de presentación puede afectar mucho al impacto del mensaje.</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12</a:t>
            </a:fld>
            <a:endParaRPr lang="en-US"/>
          </a:p>
        </p:txBody>
      </p:sp>
    </p:spTree>
    <p:extLst>
      <p:ext uri="{BB962C8B-B14F-4D97-AF65-F5344CB8AC3E}">
        <p14:creationId xmlns:p14="http://schemas.microsoft.com/office/powerpoint/2010/main" val="745370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mn-ea"/>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última fase de la planificación consiste en establecer la estructura. Esto significa elaborar un esquema de la presentación. Este esquema servirá de apoyo al contenido. Ya hemos hablado de la necesidad de definir la audiencia y el propósito de la presentación. Al hacerlo, ya sabe si va a hacer una presentación técnica o no técnica. Estas utilizan formatos diferentes, como veremos en breve.</a:t>
            </a:r>
          </a:p>
          <a:p>
            <a:pPr marL="0" marR="0">
              <a:lnSpc>
                <a:spcPct val="115000"/>
              </a:lnSpc>
              <a:spcBef>
                <a:spcPts val="0"/>
              </a:spcBef>
              <a:spcAft>
                <a:spcPts val="0"/>
              </a:spcAft>
            </a:pPr>
            <a:br>
              <a:rPr lang="en-US" sz="1200" dirty="0">
                <a:effectLst/>
                <a:latin typeface="Arial" panose="020B0604020202020204" pitchFamily="34" charset="0"/>
                <a:ea typeface="Times New Roman" panose="02020603050405020304" pitchFamily="18" charset="0"/>
                <a:cs typeface="Arial" panose="020B0604020202020204" pitchFamily="34" charset="0"/>
              </a:rPr>
            </a:b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fr-FR"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2769714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F43E2-9B98-CAA5-11E5-67B00DFC13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E089F7-8405-BAE2-4304-E410F37A62CF}"/>
              </a:ext>
            </a:extLst>
          </p:cNvPr>
          <p:cNvSpPr>
            <a:spLocks noGrp="1" noRot="1" noChangeAspect="1"/>
          </p:cNvSpPr>
          <p:nvPr>
            <p:ph type="sldImg"/>
          </p:nvPr>
        </p:nvSpPr>
        <p:spPr>
          <a:xfrm>
            <a:off x="409575" y="698500"/>
            <a:ext cx="6192838" cy="3484563"/>
          </a:xfrm>
        </p:spPr>
      </p:sp>
      <p:sp>
        <p:nvSpPr>
          <p:cNvPr id="3" name="Notes Placeholder 2">
            <a:extLst>
              <a:ext uri="{FF2B5EF4-FFF2-40B4-BE49-F238E27FC236}">
                <a16:creationId xmlns:a16="http://schemas.microsoft.com/office/drawing/2014/main" id="{D6BE614F-B050-CD44-4E7F-0E9E29600564}"/>
              </a:ext>
            </a:extLst>
          </p:cNvPr>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¿Quién ha oído hablar del término "SOCO”? ¿Qué significa? ¿En qué consiste?</a:t>
            </a:r>
          </a:p>
          <a:p>
            <a:pPr marL="171450" marR="0" indent="-171450">
              <a:lnSpc>
                <a:spcPct val="115000"/>
              </a:lnSpc>
              <a:spcBef>
                <a:spcPts val="6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"SOCO" </a:t>
            </a:r>
            <a:r>
              <a:rPr lang="es-GT" sz="1200" i="1" kern="120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(por sus siglas en inglés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es la abreviatura de "</a:t>
            </a:r>
            <a:r>
              <a:rPr lang="en-US" sz="1200" i="1" noProof="0" dirty="0">
                <a:effectLst/>
                <a:latin typeface="Arial" panose="020B0604020202020204" pitchFamily="34" charset="0"/>
                <a:ea typeface="Times New Roman" panose="02020603050405020304" pitchFamily="18" charset="0"/>
                <a:cs typeface="Arial" panose="020B0604020202020204" pitchFamily="34" charset="0"/>
              </a:rPr>
              <a:t>Single Overriding Communication Objective</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En español sería OUCC (abreviatura de “Objetivo Único y Central de Comunicación). Por lo tanto, un SOCO o OUCC (en español)  es una declaración resumida, concisa y fácil de entender que desea que su audiencia recuerde.</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SOCO o UOCC debe resumir su presentación en una sola oración, sin palabras complicadas o innecesarias. Debe asegurarse de transmitir con claridad su mensaje más importante. Si la gente repite a otros lo que ha aprendido en su presentación, asegúrese de que USTED controla lo que repiten.</a:t>
            </a:r>
          </a:p>
          <a:p>
            <a:pPr marL="0" marR="0">
              <a:lnSpc>
                <a:spcPct val="115000"/>
              </a:lnSpc>
              <a:spcBef>
                <a:spcPts val="600"/>
              </a:spcBef>
              <a:spcAft>
                <a:spcPts val="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a los participantes que escriban un SOCO o un UOCC en español  a partir de su análisis FODA del intervalo de campo 1. Pida a algunos participantes que lo compartan. </a:t>
            </a:r>
          </a:p>
          <a:p>
            <a:pPr marL="171450" marR="0" indent="-171450">
              <a:lnSpc>
                <a:spcPct val="115000"/>
              </a:lnSpc>
              <a:spcBef>
                <a:spcPts val="600"/>
              </a:spcBef>
              <a:spcAft>
                <a:spcPts val="0"/>
              </a:spcAft>
              <a:buFont typeface="Wingdings" panose="05000000000000000000" pitchFamily="2" charset="2"/>
              <a:buChar cha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600"/>
              </a:spcBef>
              <a:spcAft>
                <a:spcPts val="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A continuación, facilite los siguientes ejemplos para profundizar en el tema.</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60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Aquí tenemos tres ejemplos de SOCO (OUCC), todos ellos con fines diferentes</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El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primer ejemplo: "Se están produciendo casos de sarampión y de poliomielitis asociada a vacunas debido a la disminución de las tasas de vacunación, por lo que hay más niños en riesgo. Debemos hacerlo mejor".</a:t>
            </a:r>
          </a:p>
          <a:p>
            <a:pPr marL="628650" marR="0" lvl="1" indent="-171450" algn="l" defTabSz="914400" rtl="0" eaLnBrk="0" fontAlgn="base" latinLnBrk="0" hangingPunct="0">
              <a:lnSpc>
                <a:spcPct val="115000"/>
              </a:lnSpc>
              <a:spcBef>
                <a:spcPts val="600"/>
              </a:spcBef>
              <a:spcAft>
                <a:spcPts val="0"/>
              </a:spcAft>
              <a:buClrTx/>
              <a:buSzTx/>
              <a:buFont typeface="Courier New" panose="02070309020205020404" pitchFamily="49" charset="0"/>
              <a:buChar char="o"/>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Este SOCO, en el que debemos mejorar las tasas de vacunación para reducir la incidencia del sarampión y la poliomielitis asociada a la vacunación, puede ser para un público técnico o no técnico. Para un público técnico, la presentación puede resultar motivadora. Para un público no técnico, queremos asegurarnos de que, aunque la gente no entienda todo lo que se dice en la presentación, recuerde que no vacunar a los niños tiene consecuencias: los niños pueden contraer la enfermedad.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Un segundo ejemplo: "Aunque la tuberculosis está aumentando, se puede tratar. Animamos a todas las personas con síntomas a someterse a una evaluación lo antes posible."</a:t>
            </a:r>
          </a:p>
          <a:p>
            <a:pPr marL="742950" marR="0" lvl="1" indent="-285750" algn="l" defTabSz="914400" rtl="0" eaLnBrk="0" fontAlgn="base" latinLnBrk="0" hangingPunct="0">
              <a:lnSpc>
                <a:spcPct val="115000"/>
              </a:lnSpc>
              <a:spcBef>
                <a:spcPts val="600"/>
              </a:spcBef>
              <a:spcAft>
                <a:spcPts val="0"/>
              </a:spcAft>
              <a:buClrTx/>
              <a:buSzTx/>
              <a:buFont typeface="Courier New" panose="02070309020205020404" pitchFamily="49" charset="0"/>
              <a:buChar char="o"/>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Este SOCO es para una campaña educativa dirigida a los pueblos para hacer frente a la creciente prevalencia de la tuberculosis en la comunidad. En este caso, lo MÁS importante que queremos que la gente entienda es que la TB es tratable, y que el diagnóstico y el tratamiento precoces son importantes.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742950" marR="0" lvl="1" indent="-285750">
              <a:lnSpc>
                <a:spcPct val="115000"/>
              </a:lnSpc>
              <a:spcBef>
                <a:spcPts val="600"/>
              </a:spcBef>
              <a:spcAft>
                <a:spcPts val="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último, un tercer ejemplo: “Todavía no sabemos cuántas personas pueden estar infectadas por el virus del dengue, pero estamos trabajando con el laboratorio para determinar la respuesta a esa pregunta".</a:t>
            </a:r>
          </a:p>
          <a:p>
            <a:pPr marL="742950" marR="0" lvl="1" indent="-2857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tercer SOCO es el que podríamos utilizar en una entrevista con los medios de comunicación para informar al público sobre un brote de dengue cuando aún no disponemos de mucha información. En este caso, puede que no tengamos respuestas, pero queremos tranquilizar al público</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diciéndole que somos conscientes del problema y que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estamos trabajando en ello.</a:t>
            </a:r>
          </a:p>
          <a:p>
            <a:pPr marL="0" marR="0">
              <a:lnSpc>
                <a:spcPct val="115000"/>
              </a:lnSpc>
              <a:spcBef>
                <a:spcPts val="0"/>
              </a:spcBef>
              <a:spcAft>
                <a:spcPts val="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Siempre conviene tener preparado el SOCO ANTES de desarrollar la presentación.</a:t>
            </a:r>
          </a:p>
          <a:p>
            <a:endParaRPr lang="fr-FR" dirty="0"/>
          </a:p>
        </p:txBody>
      </p:sp>
      <p:sp>
        <p:nvSpPr>
          <p:cNvPr id="4" name="Slide Number Placeholder 3">
            <a:extLst>
              <a:ext uri="{FF2B5EF4-FFF2-40B4-BE49-F238E27FC236}">
                <a16:creationId xmlns:a16="http://schemas.microsoft.com/office/drawing/2014/main" id="{379AC7E2-E592-C503-7E2D-BEC40504A950}"/>
              </a:ext>
            </a:extLst>
          </p:cNvPr>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2586006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 final de la fase de planificación, para estar lo más preparado posible, un presentador debe ser capaz de completar esta lista de verificación y responder a las preguntas de quién, qué, cuándo, cómo, por qué y dónde.</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una discusión </a:t>
            </a: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pidiendo a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los participantes que respondan a cada punto de la lista de verificación. A continuación, haga </a:t>
            </a:r>
            <a:r>
              <a:rPr lang="es-GT" sz="1200" i="0" noProof="0" dirty="0" err="1">
                <a:effectLst/>
                <a:latin typeface="Arial" panose="020B0604020202020204" pitchFamily="34" charset="0"/>
                <a:ea typeface="Times New Roman" panose="02020603050405020304" pitchFamily="18" charset="0"/>
                <a:cs typeface="Arial" panose="020B0604020202020204" pitchFamily="34" charset="0"/>
              </a:rPr>
              <a:t>click</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 para revelar cada uno de ellos a medida que los participantes los identifiquen. </a:t>
            </a:r>
          </a:p>
          <a:p>
            <a:pPr marL="171450" marR="0" indent="-171450">
              <a:lnSpc>
                <a:spcPct val="115000"/>
              </a:lnSpc>
              <a:spcBef>
                <a:spcPts val="0"/>
              </a:spcBef>
              <a:spcAft>
                <a:spcPts val="0"/>
              </a:spcAft>
              <a:buFont typeface="Wingdings" panose="05000000000000000000" pitchFamily="2" charset="2"/>
              <a:buChar cha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Responda a las preguntas que se le planteen. </a:t>
            </a:r>
          </a:p>
          <a:p>
            <a:pPr marL="0" marR="0" indent="0">
              <a:lnSpc>
                <a:spcPct val="115000"/>
              </a:lnSpc>
              <a:spcBef>
                <a:spcPts val="0"/>
              </a:spcBef>
              <a:spcAft>
                <a:spcPts val="0"/>
              </a:spcAft>
              <a:buFont typeface="Wingdings" panose="05000000000000000000" pitchFamily="2" charset="2"/>
              <a:buNone/>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Quién: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Una audiencia definida y específica.</a:t>
            </a: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Qué: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objetivo único y central de comunicación (SOCO/OUCC) o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un mensaje clave para presentaciones no técnicas,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o las principales conclusiones de su estudio para un público científico.</a:t>
            </a: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Cuándo: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el</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marco temporal puede interpretarse de un par de maneras.</a:t>
            </a:r>
          </a:p>
          <a:p>
            <a:pPr marL="742950" marR="0" lvl="1" indent="-2857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primer lugar, ¿cuánto tardará en tener lista la presentación?</a:t>
            </a:r>
          </a:p>
          <a:p>
            <a:pPr marL="742950" marR="0" lvl="1" indent="-2857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segundo lugar, si tiene la posibilidad, ¿cuál es el mejor momento para programar la presentación? (por ejemplo, cuando se está estudiando el presupuesto, no durante las elecciones o las vacaciones, etc.)</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Cómo: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método de entrega que utilizará.</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Por qué: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propósito de la comunicación; su razón para dar el mensaje clave.</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&lt;CLICK&gt;Dónde: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lugar donde se celebrará el evento</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para que conozca cualquier limitación impuesta por la configuración del local (por ejemplo,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recursos audiovisuales, etc.).</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15</a:t>
            </a:fld>
            <a:endParaRPr lang="en-US"/>
          </a:p>
        </p:txBody>
      </p:sp>
    </p:spTree>
    <p:extLst>
      <p:ext uri="{BB962C8B-B14F-4D97-AF65-F5344CB8AC3E}">
        <p14:creationId xmlns:p14="http://schemas.microsoft.com/office/powerpoint/2010/main" val="3203996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Ya hemos cubierto el paso de la planificación: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Describir la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audiencia</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Definir 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propósito</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Elegir 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método de entrega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y </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Establecer la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estructura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la presentación, incluido el importantísimo SOCO / OUCC.</a:t>
            </a:r>
          </a:p>
          <a:p>
            <a:pPr marL="628650" marR="0" lvl="1" indent="-171450">
              <a:lnSpc>
                <a:spcPct val="115000"/>
              </a:lnSpc>
              <a:spcBef>
                <a:spcPts val="0"/>
              </a:spcBef>
              <a:spcAft>
                <a:spcPts val="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Ahora pasemos al paso de la preparación. Como parte del paso de preparación, cubriremos:</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Seguir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estructura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acordada mientras preparamos la presentación</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Desarrollar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contenido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texto</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Seleccionar los elementos visuales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como diapositivas o folletos</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Recibir comentarios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sobre nuestro proyecto</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Revisar</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luego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practicar</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1037277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Hablemos primero de la estructura de una presentación técnica. Suele tratarse de una presentación de los resultados de un estudio en una reunión o en una conferencia. La estructura tradicional de una presentación oral científica sigue el acrónimo "</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IMRyD</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Refleja la estructura de un manuscrito.</a:t>
            </a:r>
          </a:p>
          <a:p>
            <a:pPr marL="171450" marR="0" indent="-171450">
              <a:lnSpc>
                <a:spcPct val="115000"/>
              </a:lnSpc>
              <a:spcBef>
                <a:spcPts val="0"/>
              </a:spcBef>
              <a:spcAft>
                <a:spcPts val="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GT" sz="1200" i="1" noProof="0" dirty="0" err="1">
                <a:effectLst/>
                <a:latin typeface="Arial" panose="020B0604020202020204" pitchFamily="34" charset="0"/>
                <a:ea typeface="Times New Roman" panose="02020603050405020304" pitchFamily="18" charset="0"/>
                <a:cs typeface="Arial" panose="020B0604020202020204" pitchFamily="34" charset="0"/>
              </a:rPr>
              <a:t>IMRyD</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significa:</a:t>
            </a:r>
          </a:p>
          <a:p>
            <a:pPr marL="628650" marR="0" lvl="1" indent="-171450">
              <a:lnSpc>
                <a:spcPct val="115000"/>
              </a:lnSpc>
              <a:spcBef>
                <a:spcPts val="0"/>
              </a:spcBef>
              <a:spcAft>
                <a:spcPts val="0"/>
              </a:spcAft>
              <a:buFont typeface="Courier New" panose="02070309020205020404" pitchFamily="49" charset="0"/>
              <a:buChar char="o"/>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I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significa Introducción, también conocida como Antecedentes. La Introducción informa al público sobre los problemas estudiados y sobre lo que usted y otros hicieron para resolverlos.</a:t>
            </a:r>
          </a:p>
          <a:p>
            <a:pPr marL="628650" marR="0" lvl="1" indent="-171450">
              <a:lnSpc>
                <a:spcPct val="115000"/>
              </a:lnSpc>
              <a:spcBef>
                <a:spcPts val="0"/>
              </a:spcBef>
              <a:spcAft>
                <a:spcPts val="0"/>
              </a:spcAft>
              <a:buFont typeface="Courier New" panose="02070309020205020404" pitchFamily="49" charset="0"/>
              <a:buChar char="o"/>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M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significa Métodos y Materiales. En esta sección sólo debe incluirse la información que explica cómo se ha llevado a cabo el estudio.</a:t>
            </a:r>
          </a:p>
          <a:p>
            <a:pPr marL="628650" marR="0" lvl="1" indent="-171450">
              <a:lnSpc>
                <a:spcPct val="115000"/>
              </a:lnSpc>
              <a:spcBef>
                <a:spcPts val="0"/>
              </a:spcBef>
              <a:spcAft>
                <a:spcPts val="0"/>
              </a:spcAft>
              <a:buFont typeface="Courier New" panose="02070309020205020404" pitchFamily="49" charset="0"/>
              <a:buChar char="o"/>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R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significa Resultados. Esta es la sección en la que presenta sus hallazgos.</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Y...</a:t>
            </a:r>
          </a:p>
          <a:p>
            <a:pPr marL="628650" marR="0" lvl="1" indent="-171450">
              <a:lnSpc>
                <a:spcPct val="115000"/>
              </a:lnSpc>
              <a:spcBef>
                <a:spcPts val="0"/>
              </a:spcBef>
              <a:spcAft>
                <a:spcPts val="0"/>
              </a:spcAft>
              <a:buFont typeface="Courier New" panose="02070309020205020404" pitchFamily="49" charset="0"/>
              <a:buChar char="o"/>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D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significa Discusión. La sección Discusión es donde se comparten las interpretaciones y recomendaciones y se revelan los planes de actuación futura.</a:t>
            </a:r>
          </a:p>
          <a:p>
            <a:pPr marL="0" marR="0">
              <a:lnSpc>
                <a:spcPct val="115000"/>
              </a:lnSpc>
              <a:spcBef>
                <a:spcPts val="0"/>
              </a:spcBef>
              <a:spcAft>
                <a:spcPts val="0"/>
              </a:spcAft>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Recientemente, en algunas conferencias científicas se ha aceptado un enfoque narrativo. Este enfoque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presenta la información cronológicamente, a medida que el investigador avanzaba en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la investigación y recogía nuevos hallazgos. La mayoría del público encuentra esta estructura más interesante. Pero aunque este enfoque sea menos estructurado, sigue requiriendo el mismo tiempo y esfuerzo de preparación (¡a menudo incluso más!). </a:t>
            </a:r>
          </a:p>
          <a:p>
            <a:pPr marL="171450" marR="0" indent="-171450">
              <a:lnSpc>
                <a:spcPct val="115000"/>
              </a:lnSpc>
              <a:spcBef>
                <a:spcPts val="0"/>
              </a:spcBef>
              <a:spcAft>
                <a:spcPts val="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Independientemente de la estructura, la presentación suele ir seguida de un periodo de preguntas y respuestas. La mayoría de las presentaciones técnicas en conferencias dura 10 minutos, con 5 minutos adicionales para preguntas y respuestas.</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3018209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¿Puede alguien darme un ejemplo de cuándo utilizaría la estructura en una presentación no técnica?</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 </a:t>
            </a:r>
            <a:r>
              <a:rPr lang="es-GT" sz="1200" b="0" i="1" noProof="0" dirty="0">
                <a:effectLst/>
                <a:latin typeface="Arial" panose="020B0604020202020204" pitchFamily="34" charset="0"/>
                <a:ea typeface="Times New Roman" panose="02020603050405020304" pitchFamily="18" charset="0"/>
                <a:cs typeface="Arial" panose="020B0604020202020204" pitchFamily="34" charset="0"/>
              </a:rPr>
              <a:t>entrevistas en medios de comunicación, presentaciones a la comunidad, al director del programa, a políticos, etc.</a:t>
            </a:r>
          </a:p>
          <a:p>
            <a:pPr marL="0" marR="0">
              <a:lnSpc>
                <a:spcPct val="115000"/>
              </a:lnSpc>
              <a:spcBef>
                <a:spcPts val="0"/>
              </a:spcBef>
              <a:spcAft>
                <a:spcPts val="0"/>
              </a:spcAft>
            </a:pPr>
            <a:r>
              <a:rPr lang="es-GT" sz="1200" b="0" i="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600"/>
              </a:spcAft>
              <a:buFont typeface="Wingdings" panose="05000000000000000000" pitchFamily="2" charset="2"/>
              <a:buChar char="§"/>
            </a:pPr>
            <a:r>
              <a:rPr lang="es-GT" sz="1200" b="1" u="none"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6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Cuando elabore una presentación no técnica, tenga en cuenta la siguiente estructura.</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Primero, diga su SOCO. </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 continuación, liste los puntos clave de su presentación.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 continuación, desarrolle cada uno de esos puntos.</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Resuma estos puntos y vuelva a declarar su SOCO.</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Asegúrese de haber explicado por qué estos puntos son importantes desde la perspectiva de su público o de la comunidad en la que se realiza la presentación.</a:t>
            </a:r>
          </a:p>
          <a:p>
            <a:pPr marL="0" marR="0">
              <a:lnSpc>
                <a:spcPct val="115000"/>
              </a:lnSpc>
              <a:spcBef>
                <a:spcPts val="0"/>
              </a:spcBef>
              <a:spcAft>
                <a:spcPts val="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qué esta estructura? El público tiende a recordar más la introducción y la conclusión que los detalles entre ambas, así que este tipo de presentación hace hincapié en el SOCO tanto al principio como al final. La repetición puede ayudar al público a recordar la información clave.</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2768890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segunda fase del desarrollo de una presentación consiste en preparar y elaborar su contenido. Desarrollar el contenido implica completar los detalles de la estructura que ya has desarrollado en la fase de planificación.</a:t>
            </a:r>
          </a:p>
          <a:p>
            <a:pPr marL="0" marR="0">
              <a:lnSpc>
                <a:spcPct val="115000"/>
              </a:lnSpc>
              <a:spcBef>
                <a:spcPts val="0"/>
              </a:spcBef>
              <a:spcAft>
                <a:spcPts val="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Elementos importantes que deben tenerse en cuenta al elaborar el contenido de una presentación:</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Tiempo: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tanto si se trata de una presentación en una conferencia o ante un responsable de la toma de decisiones, la presentación tiene un límite de tiempo. Sobrecargar la presentación con demasiado contenido puede hacer que el presentador y el público se sientan apurados al final. Además, los lugares donde se celebran las conferencias pueden imponer un límite de tiempo a los ponentes. También hay que tener en cuenta que los responsables de la toma de decisiones son personas muy ocupadas y pueden disponer de poco tiempo. En cualquier caso, infórmese con antelación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sobre las expectativas de los anfitriones y de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la audiencia.</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Estructura: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Tal como se discutió en la fase de planificación, reúna el contenido siguiendo la estructura identificada. ¡No olvide el SOCO! Determine si la presentación es técnica o no. La estructura de cada una de ellas se tratará con más detalle más adelante en esta lección.</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Hallazgos/mensajes importantes: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 seleccionar el contenido que se va a presentar, hay que centrarse en los mensajes y hallazgos más importantes. Como ya se ha dicho, el tiempo suele ser limitado, así que identifique y destaque los puntos clave.</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el 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escriba un guion para toda su presentación. Si practica con un guion, podrá cronometrarse con precisión y ganará confianza. </a:t>
            </a:r>
          </a:p>
          <a:p>
            <a:pPr marL="0" marR="0" indent="0">
              <a:lnSpc>
                <a:spcPct val="115000"/>
              </a:lnSpc>
              <a:spcBef>
                <a:spcPts val="600"/>
              </a:spcBef>
              <a:spcAft>
                <a:spcPts val="0"/>
              </a:spcAft>
              <a:buFont typeface="Wingdings" panose="05000000000000000000" pitchFamily="2" charset="2"/>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MX" sz="1200" b="1" u="sng" noProof="0" dirty="0">
                <a:effectLst/>
                <a:latin typeface="Arial" panose="020B0604020202020204" pitchFamily="34" charset="0"/>
                <a:ea typeface="Times New Roman" panose="02020603050405020304" pitchFamily="18" charset="0"/>
                <a:cs typeface="Arial" panose="020B0604020202020204" pitchFamily="34" charset="0"/>
              </a:rPr>
              <a:t>Diga: Por último, prevea qué preguntas podrían formularse y elabore respuestas 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esas preguntas. Aunque no podrá adivinar lo que preguntará cada miembro del público, probablemente pueda predecir algunas preguntas. La siguiente serie de diapositivas tratará con más detalle la estructura de las presentaciones técnicas.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19</a:t>
            </a:fld>
            <a:endParaRPr lang="en-US"/>
          </a:p>
        </p:txBody>
      </p:sp>
    </p:spTree>
    <p:extLst>
      <p:ext uri="{BB962C8B-B14F-4D97-AF65-F5344CB8AC3E}">
        <p14:creationId xmlns:p14="http://schemas.microsoft.com/office/powerpoint/2010/main" val="1518154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i="0" noProof="0" dirty="0">
                <a:latin typeface="Arial" panose="020B0604020202020204" pitchFamily="34" charset="0"/>
                <a:ea typeface="Calibri"/>
                <a:cs typeface="Arial" panose="020B0604020202020204" pitchFamily="34" charset="0"/>
                <a:sym typeface="Calibri"/>
              </a:rPr>
              <a:t>Notas del instructor</a:t>
            </a:r>
            <a:r>
              <a:rPr lang="es-GT" sz="1200" i="0" noProof="0" dirty="0">
                <a:latin typeface="Arial" panose="020B0604020202020204" pitchFamily="34" charset="0"/>
                <a:ea typeface="Calibri"/>
                <a:cs typeface="Arial" panose="020B0604020202020204" pitchFamily="34" charset="0"/>
                <a:sym typeface="Calibri"/>
              </a:rPr>
              <a:t>: </a:t>
            </a:r>
          </a:p>
          <a:p>
            <a:pPr marL="0" marR="0" lvl="0" indent="0" algn="l" rtl="0">
              <a:lnSpc>
                <a:spcPct val="100000"/>
              </a:lnSpc>
              <a:spcBef>
                <a:spcPts val="0"/>
              </a:spcBef>
              <a:spcAft>
                <a:spcPts val="0"/>
              </a:spcAft>
              <a:buClr>
                <a:schemeClr val="dk1"/>
              </a:buClr>
              <a:buSzPts val="1200"/>
              <a:buFont typeface="Calibri"/>
              <a:buNone/>
            </a:pPr>
            <a:endParaRPr lang="es-GT"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
                <a:schemeClr val="dk1"/>
              </a:buClr>
              <a:buSzPts val="1200"/>
              <a:buFont typeface="Wingdings" panose="05000000000000000000" pitchFamily="2" charset="2"/>
              <a:buChar char="v"/>
              <a:tabLst/>
              <a:defRPr/>
            </a:pPr>
            <a:r>
              <a:rPr lang="es-GT" b="1" i="1" noProof="0" dirty="0">
                <a:latin typeface="Arial" panose="020B0604020202020204" pitchFamily="34" charset="0"/>
                <a:cs typeface="Arial" panose="020B0604020202020204" pitchFamily="34" charset="0"/>
              </a:rPr>
              <a:t>Estos iconos están pensados para servirle de señales y ayudarle a navegar por el contenido y saber lo que le espera.</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GT" b="1" u="sng"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b="0" noProof="0" dirty="0">
                <a:latin typeface="Arial" panose="020B0604020202020204" pitchFamily="34" charset="0"/>
                <a:ea typeface="Calibri"/>
                <a:cs typeface="Arial" panose="020B0604020202020204" pitchFamily="34" charset="0"/>
                <a:sym typeface="Calibri"/>
              </a:rPr>
              <a:t>A modo de recordatorio</a:t>
            </a:r>
            <a:r>
              <a:rPr lang="es-GT" noProof="0" dirty="0">
                <a:latin typeface="Arial" panose="020B0604020202020204" pitchFamily="34" charset="0"/>
                <a:cs typeface="Arial" panose="020B0604020202020204" pitchFamily="34" charset="0"/>
              </a:rPr>
              <a:t>, verá los iconos utilizados a lo largo de las presentaciones de FETP </a:t>
            </a:r>
            <a:r>
              <a:rPr lang="es-GT" noProof="0" dirty="0" err="1">
                <a:latin typeface="Arial" panose="020B0604020202020204" pitchFamily="34" charset="0"/>
                <a:cs typeface="Arial" panose="020B0604020202020204" pitchFamily="34" charset="0"/>
              </a:rPr>
              <a:t>Frontline</a:t>
            </a:r>
            <a:r>
              <a:rPr lang="es-GT" noProof="0" dirty="0">
                <a:latin typeface="Arial" panose="020B0604020202020204" pitchFamily="34"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2688236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 </a:t>
            </a:r>
            <a:endParaRPr lang="fr-FR" sz="1200" b="1" dirty="0">
              <a:effectLst/>
              <a:latin typeface="Arial" panose="020B0604020202020204" pitchFamily="34" charset="0"/>
              <a:cs typeface="Arial" panose="020B0604020202020204" pitchFamily="34" charset="0"/>
            </a:endParaRPr>
          </a:p>
          <a:p>
            <a:pPr marL="0" marR="0">
              <a:lnSpc>
                <a:spcPct val="115000"/>
              </a:lnSpc>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Diga</a:t>
            </a:r>
            <a:r>
              <a:rPr lang="en-US" sz="1200" dirty="0">
                <a:effectLst/>
                <a:latin typeface="Arial" panose="020B0604020202020204" pitchFamily="34" charset="0"/>
                <a:ea typeface="Times New Roman" panose="02020603050405020304" pitchFamily="18" charset="0"/>
                <a:cs typeface="Arial" panose="020B0604020202020204" pitchFamily="34" charset="0"/>
              </a:rPr>
              <a:t>: Seguiremos la estructura tradicional del </a:t>
            </a:r>
            <a:r>
              <a:rPr lang="en-US" sz="1200" dirty="0" err="1">
                <a:effectLst/>
                <a:latin typeface="Arial" panose="020B0604020202020204" pitchFamily="34" charset="0"/>
                <a:ea typeface="Times New Roman" panose="02020603050405020304" pitchFamily="18" charset="0"/>
                <a:cs typeface="Arial" panose="020B0604020202020204" pitchFamily="34" charset="0"/>
              </a:rPr>
              <a:t>IMRyD</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Diga</a:t>
            </a:r>
            <a:r>
              <a:rPr lang="en-US" sz="1200" dirty="0">
                <a:effectLst/>
                <a:latin typeface="Arial" panose="020B0604020202020204" pitchFamily="34" charset="0"/>
                <a:ea typeface="Times New Roman" panose="02020603050405020304" pitchFamily="18" charset="0"/>
                <a:cs typeface="Arial" panose="020B0604020202020204" pitchFamily="34" charset="0"/>
              </a:rPr>
              <a:t>: Vamos a repasar cada una de las secciones de una presentación técnica: título, introducción, métodos, resultados, discusión y agradecimientos.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a:t>
            </a:r>
            <a:r>
              <a:rPr lang="en-US" sz="1200" b="0" dirty="0">
                <a:effectLst/>
                <a:latin typeface="Arial" panose="020B0604020202020204" pitchFamily="34" charset="0"/>
                <a:ea typeface="Times New Roman" panose="02020603050405020304" pitchFamily="18" charset="0"/>
                <a:cs typeface="Arial" panose="020B0604020202020204" pitchFamily="34" charset="0"/>
              </a:rPr>
              <a:t>a las siguientes diapositivas.</a:t>
            </a:r>
          </a:p>
          <a:p>
            <a:pPr marL="0" marR="0" indent="0">
              <a:lnSpc>
                <a:spcPct val="115000"/>
              </a:lnSpc>
              <a:spcBef>
                <a:spcPts val="0"/>
              </a:spcBef>
              <a:spcAft>
                <a:spcPts val="0"/>
              </a:spcAft>
              <a:buFont typeface="Wingdings" panose="05000000000000000000" pitchFamily="2" charset="2"/>
              <a:buNone/>
            </a:pPr>
            <a:endParaRPr lang="fr-FR" sz="1200" b="0" dirty="0">
              <a:effectLst/>
              <a:latin typeface="Arial" panose="020B0604020202020204" pitchFamily="34" charset="0"/>
              <a:ea typeface="Times New Roman" panose="02020603050405020304" pitchFamily="18" charset="0"/>
              <a:cs typeface="Arial" panose="020B0604020202020204" pitchFamily="34" charset="0"/>
            </a:endParaRP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1499801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409575" y="698500"/>
            <a:ext cx="6192838" cy="3484563"/>
          </a:xfrm>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Comenzamos con la diapositiva del título. La diapositiva del título debe ser sencilla. Debe incluir:</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tema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lugar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y el periodo de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estudio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qué, dónde, cuándo"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Su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nombre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y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afiliación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Algunos programas sugieren incluir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coautores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otros no</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logotipo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su Ministerio de Sanidad y/o FETP u otras afiliaciones</a:t>
            </a:r>
          </a:p>
          <a:p>
            <a:pPr marL="0" marR="0">
              <a:lnSpc>
                <a:spcPct val="115000"/>
              </a:lnSpc>
              <a:spcBef>
                <a:spcPts val="0"/>
              </a:spcBef>
              <a:spcAft>
                <a:spcPts val="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la presentación en sí, primero debe decir "Buenos días" o "Buenas tardes" o "Buenas noches". Si el moderador acaba de presentarte y ha leído el título de tu presentación, pase a la siguiente diapositiva. Si nadie ha leído el título de su presentación, preséntese y diga el título de su presentación. Sólo le llevará entre 10 y 15 segundos. </a:t>
            </a:r>
          </a:p>
        </p:txBody>
      </p:sp>
      <p:sp>
        <p:nvSpPr>
          <p:cNvPr id="87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1B90085D-1395-4C2B-8646-AF3AEB52EB99}" type="slidenum">
              <a:rPr lang="en-US" altLang="en-US" smtClean="0"/>
              <a:t>21</a:t>
            </a:fld>
            <a:endParaRPr lang="en-US" altLang="en-US"/>
          </a:p>
        </p:txBody>
      </p:sp>
    </p:spTree>
    <p:extLst>
      <p:ext uri="{BB962C8B-B14F-4D97-AF65-F5344CB8AC3E}">
        <p14:creationId xmlns:p14="http://schemas.microsoft.com/office/powerpoint/2010/main" val="1692514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Este es un ejemplo de la diapositiva de título de una presentación de un graduado de 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en la Conferencia Científica Mundial de TEPHINET en 2019. La presentación trataba acerca de su investigación sobre un brote de origen alimentario tras una boda en la República de Georgia.</a:t>
            </a: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¿Incluye el título el tema, el lugar y la época?</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Sí</a:t>
            </a:r>
          </a:p>
          <a:p>
            <a:pPr marL="171450" marR="0" indent="-171450">
              <a:lnSpc>
                <a:spcPct val="115000"/>
              </a:lnSpc>
              <a:spcBef>
                <a:spcPts val="0"/>
              </a:spcBef>
              <a:spcAft>
                <a:spcPts val="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¿Incluye la diapositiva el nombre y la afiliación del presentador?</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Sí</a:t>
            </a:r>
          </a:p>
          <a:p>
            <a:pPr marL="0" marR="0">
              <a:lnSpc>
                <a:spcPct val="115000"/>
              </a:lnSpc>
              <a:spcBef>
                <a:spcPts val="0"/>
              </a:spcBef>
              <a:spcAft>
                <a:spcPts val="0"/>
              </a:spcAft>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¿Incluye la diapositiva a los coautores?</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No</a:t>
            </a:r>
          </a:p>
          <a:p>
            <a:pPr marL="171450" marR="0" indent="-171450">
              <a:lnSpc>
                <a:spcPct val="115000"/>
              </a:lnSpc>
              <a:spcBef>
                <a:spcPts val="0"/>
              </a:spcBef>
              <a:spcAft>
                <a:spcPts val="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diapositiva incluye logotipos?</a:t>
            </a:r>
            <a:endParaRPr lang="es-GT"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GT"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Sí</a:t>
            </a:r>
          </a:p>
          <a:p>
            <a:pPr marL="0" marR="0">
              <a:lnSpc>
                <a:spcPct val="115000"/>
              </a:lnSpc>
              <a:spcBef>
                <a:spcPts val="0"/>
              </a:spcBef>
              <a:spcAft>
                <a:spcPts val="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312374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xfrm>
            <a:off x="409575" y="698500"/>
            <a:ext cx="6192838" cy="3484563"/>
          </a:xfrm>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sección de introducción de una presentación científica cumple varias funciones importantes. Es el momento de captar la atención de la audiencia y hacer que se interese por la presentación. No deje que los miembros del público se pregunten por qué están allí: ¡dígales directamente por qué su estudio es importante y relevante para ellos!</a:t>
            </a:r>
          </a:p>
          <a:p>
            <a:pPr marL="0" marR="0">
              <a:lnSpc>
                <a:spcPct val="115000"/>
              </a:lnSpc>
              <a:spcBef>
                <a:spcPts val="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1" u="none" noProof="0" dirty="0">
                <a:effectLst/>
                <a:latin typeface="Arial" panose="020B0604020202020204" pitchFamily="34" charset="0"/>
                <a:ea typeface="Times New Roman" panose="02020603050405020304" pitchFamily="18" charset="0"/>
                <a:cs typeface="Arial" panose="020B0604020202020204" pitchFamily="34" charset="0"/>
              </a:rPr>
              <a:t>Explique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justificación del estudio: ¿por qué ha hecho este trabajo? Y explique su relevancia para la salud pública. Además, proporcione cualquier información de fondo que pueda ser necesaria para comprender su trabajo, como detalles sobre patógenos, enfermedades u otros datos específicos que puedan ser importantes en futuras diapositivas.</a:t>
            </a:r>
          </a:p>
          <a:p>
            <a:pPr marL="171450" marR="0" indent="-171450">
              <a:lnSpc>
                <a:spcPct val="115000"/>
              </a:lnSpc>
              <a:spcBef>
                <a:spcPts val="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exponga los objetivos del estudio. ¡Y trate de hacerlo todo en 1-2 minutos!</a:t>
            </a:r>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A840E0C2-9BFA-4383-9687-4BD8AA9D4008}" type="slidenum">
              <a:rPr lang="en-US" altLang="en-US" smtClean="0"/>
              <a:t>23</a:t>
            </a:fld>
            <a:endParaRPr lang="en-US" altLang="en-US"/>
          </a:p>
        </p:txBody>
      </p:sp>
    </p:spTree>
    <p:extLst>
      <p:ext uri="{BB962C8B-B14F-4D97-AF65-F5344CB8AC3E}">
        <p14:creationId xmlns:p14="http://schemas.microsoft.com/office/powerpoint/2010/main" val="1577656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es la diapositiva de antecedentes de la presentación de 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sobre el brote de transmisión alimentaria asociado a una boda.</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el texto de la diapositiva.</a:t>
            </a:r>
          </a:p>
          <a:p>
            <a:pPr marL="171450" marR="0" indent="-171450">
              <a:lnSpc>
                <a:spcPct val="115000"/>
              </a:lnSpc>
              <a:spcBef>
                <a:spcPts val="0"/>
              </a:spcBef>
              <a:spcAft>
                <a:spcPts val="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diapositiva indica la justificación o la razón para realizar el estudio?</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b="0" i="1" u="none" noProof="0" dirty="0">
                <a:effectLst/>
                <a:latin typeface="Arial" panose="020B0604020202020204" pitchFamily="34" charset="0"/>
                <a:ea typeface="Times New Roman" panose="02020603050405020304" pitchFamily="18" charset="0"/>
                <a:cs typeface="Arial" panose="020B0604020202020204" pitchFamily="34" charset="0"/>
              </a:rPr>
              <a:t>Sí</a:t>
            </a:r>
          </a:p>
          <a:p>
            <a:pPr marL="171450" marR="0" indent="-171450">
              <a:lnSpc>
                <a:spcPct val="115000"/>
              </a:lnSpc>
              <a:spcBef>
                <a:spcPts val="0"/>
              </a:spcBef>
              <a:spcAft>
                <a:spcPts val="0"/>
              </a:spcAft>
              <a:buFont typeface="Wingdings" panose="05000000000000000000" pitchFamily="2" charset="2"/>
              <a:buChar char="§"/>
            </a:pPr>
            <a:endParaRPr lang="es-GT" sz="1200" b="0" i="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diapositiva indica los objetivos del estudio?</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b="0" i="1" u="none" noProof="0" dirty="0">
                <a:effectLst/>
                <a:latin typeface="Arial" panose="020B0604020202020204" pitchFamily="34" charset="0"/>
                <a:ea typeface="Times New Roman" panose="02020603050405020304" pitchFamily="18" charset="0"/>
                <a:cs typeface="Arial" panose="020B0604020202020204" pitchFamily="34" charset="0"/>
              </a:rPr>
              <a:t>Sí</a:t>
            </a:r>
          </a:p>
          <a:p>
            <a:pPr marL="171450" marR="0" indent="-171450">
              <a:lnSpc>
                <a:spcPct val="115000"/>
              </a:lnSpc>
              <a:spcBef>
                <a:spcPts val="0"/>
              </a:spcBef>
              <a:spcAft>
                <a:spcPts val="0"/>
              </a:spcAft>
              <a:buFont typeface="Wingdings" panose="05000000000000000000" pitchFamily="2" charset="2"/>
              <a:buChar char="§"/>
            </a:pP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389299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409575" y="698500"/>
            <a:ext cx="6192838" cy="3484563"/>
          </a:xfrm>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En </a:t>
            </a:r>
            <a:r>
              <a:rPr lang="es-GT" sz="1200" noProof="0" dirty="0">
                <a:effectLst/>
                <a:latin typeface="Arial" panose="020B0604020202020204" pitchFamily="34" charset="0"/>
                <a:ea typeface="Calibri" panose="020F0502020204030204" pitchFamily="34" charset="0"/>
                <a:cs typeface="Arial" panose="020B0604020202020204" pitchFamily="34" charset="0"/>
              </a:rPr>
              <a:t>la sección de métodos se explica cómo se ha realizado el trabajo. Para una investigación de un brote:</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Describir la </a:t>
            </a:r>
            <a:r>
              <a:rPr lang="es-GT" sz="1200" b="1" noProof="0" dirty="0">
                <a:effectLst/>
                <a:latin typeface="Arial" panose="020B0604020202020204" pitchFamily="34" charset="0"/>
                <a:ea typeface="Calibri" panose="020F0502020204030204" pitchFamily="34" charset="0"/>
                <a:cs typeface="Arial" panose="020B0604020202020204" pitchFamily="34" charset="0"/>
              </a:rPr>
              <a:t>población</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Proporcionar </a:t>
            </a:r>
            <a:r>
              <a:rPr lang="es-GT" sz="1200" b="1" noProof="0" dirty="0">
                <a:effectLst/>
                <a:latin typeface="Arial" panose="020B0604020202020204" pitchFamily="34" charset="0"/>
                <a:ea typeface="Calibri" panose="020F0502020204030204" pitchFamily="34" charset="0"/>
                <a:cs typeface="Arial" panose="020B0604020202020204" pitchFamily="34" charset="0"/>
              </a:rPr>
              <a:t>una definición </a:t>
            </a:r>
            <a:r>
              <a:rPr lang="es-GT" sz="1200" noProof="0" dirty="0">
                <a:effectLst/>
                <a:latin typeface="Arial" panose="020B0604020202020204" pitchFamily="34" charset="0"/>
                <a:ea typeface="Calibri" panose="020F0502020204030204" pitchFamily="34" charset="0"/>
                <a:cs typeface="Arial" panose="020B0604020202020204" pitchFamily="34" charset="0"/>
              </a:rPr>
              <a:t>clara </a:t>
            </a:r>
            <a:r>
              <a:rPr lang="es-GT" sz="1200" b="1" noProof="0" dirty="0">
                <a:effectLst/>
                <a:latin typeface="Arial" panose="020B0604020202020204" pitchFamily="34" charset="0"/>
                <a:ea typeface="Calibri" panose="020F0502020204030204" pitchFamily="34" charset="0"/>
                <a:cs typeface="Arial" panose="020B0604020202020204" pitchFamily="34" charset="0"/>
              </a:rPr>
              <a:t>del caso</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Describa el </a:t>
            </a:r>
            <a:r>
              <a:rPr lang="es-GT" sz="1200" b="1" noProof="0" dirty="0">
                <a:effectLst/>
                <a:latin typeface="Arial" panose="020B0604020202020204" pitchFamily="34" charset="0"/>
                <a:ea typeface="Calibri" panose="020F0502020204030204" pitchFamily="34" charset="0"/>
                <a:cs typeface="Arial" panose="020B0604020202020204" pitchFamily="34" charset="0"/>
              </a:rPr>
              <a:t>diseño del estudio </a:t>
            </a:r>
            <a:r>
              <a:rPr lang="es-GT" sz="1200" noProof="0" dirty="0">
                <a:effectLst/>
                <a:latin typeface="Arial" panose="020B0604020202020204" pitchFamily="34" charset="0"/>
                <a:ea typeface="Calibri" panose="020F0502020204030204" pitchFamily="34" charset="0"/>
                <a:cs typeface="Arial" panose="020B0604020202020204" pitchFamily="34" charset="0"/>
              </a:rPr>
              <a:t>y otros aspectos de la investigación del brote.</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Algunos ponentes indican cómo se </a:t>
            </a:r>
            <a:r>
              <a:rPr lang="es-GT" sz="1200" b="1" noProof="0" dirty="0">
                <a:effectLst/>
                <a:latin typeface="Arial" panose="020B0604020202020204" pitchFamily="34" charset="0"/>
                <a:ea typeface="Calibri" panose="020F0502020204030204" pitchFamily="34" charset="0"/>
                <a:cs typeface="Arial" panose="020B0604020202020204" pitchFamily="34" charset="0"/>
              </a:rPr>
              <a:t>analizaron </a:t>
            </a:r>
            <a:r>
              <a:rPr lang="es-GT" sz="1200" noProof="0" dirty="0">
                <a:effectLst/>
                <a:latin typeface="Arial" panose="020B0604020202020204" pitchFamily="34" charset="0"/>
                <a:ea typeface="Calibri" panose="020F0502020204030204" pitchFamily="34" charset="0"/>
                <a:cs typeface="Arial" panose="020B0604020202020204" pitchFamily="34" charset="0"/>
              </a:rPr>
              <a:t>los datos</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Indique qué </a:t>
            </a:r>
            <a:r>
              <a:rPr lang="es-GT" sz="1200" b="1" noProof="0" dirty="0">
                <a:effectLst/>
                <a:latin typeface="Arial" panose="020B0604020202020204" pitchFamily="34" charset="0"/>
                <a:ea typeface="Calibri" panose="020F0502020204030204" pitchFamily="34" charset="0"/>
                <a:cs typeface="Arial" panose="020B0604020202020204" pitchFamily="34" charset="0"/>
              </a:rPr>
              <a:t>pruebas de laboratorio </a:t>
            </a:r>
            <a:r>
              <a:rPr lang="es-GT" sz="1200" noProof="0" dirty="0">
                <a:effectLst/>
                <a:latin typeface="Arial" panose="020B0604020202020204" pitchFamily="34" charset="0"/>
                <a:ea typeface="Calibri" panose="020F0502020204030204" pitchFamily="34" charset="0"/>
                <a:cs typeface="Arial" panose="020B0604020202020204" pitchFamily="34" charset="0"/>
              </a:rPr>
              <a:t>se utilizaron, y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Describa cualquier </a:t>
            </a:r>
            <a:r>
              <a:rPr lang="es-GT" sz="1200" b="1" noProof="0" dirty="0">
                <a:effectLst/>
                <a:latin typeface="Arial" panose="020B0604020202020204" pitchFamily="34" charset="0"/>
                <a:ea typeface="Calibri" panose="020F0502020204030204" pitchFamily="34" charset="0"/>
                <a:cs typeface="Arial" panose="020B0604020202020204" pitchFamily="34" charset="0"/>
              </a:rPr>
              <a:t>investigación medioambiental</a:t>
            </a:r>
            <a:r>
              <a:rPr lang="es-GT" sz="1200" noProof="0" dirty="0">
                <a:effectLst/>
                <a:latin typeface="Arial" panose="020B0604020202020204" pitchFamily="34" charset="0"/>
                <a:ea typeface="Calibri" panose="020F0502020204030204" pitchFamily="34" charset="0"/>
                <a:cs typeface="Arial" panose="020B0604020202020204" pitchFamily="34" charset="0"/>
              </a:rPr>
              <a:t>, si procede.</a:t>
            </a:r>
          </a:p>
          <a:p>
            <a:pPr marL="628650" marR="0" lvl="1" indent="-171450">
              <a:lnSpc>
                <a:spcPct val="115000"/>
              </a:lnSpc>
              <a:spcBef>
                <a:spcPts val="600"/>
              </a:spcBef>
              <a:spcAft>
                <a:spcPts val="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Calibri" panose="020F0502020204030204" pitchFamily="34" charset="0"/>
                <a:cs typeface="Arial" panose="020B0604020202020204" pitchFamily="34" charset="0"/>
              </a:rPr>
              <a:t>: Sólo </a:t>
            </a:r>
            <a:r>
              <a:rPr lang="es-MX" sz="1200" noProof="0" dirty="0">
                <a:effectLst/>
                <a:latin typeface="Arial" panose="020B0604020202020204" pitchFamily="34" charset="0"/>
                <a:ea typeface="Calibri" panose="020F0502020204030204" pitchFamily="34" charset="0"/>
                <a:cs typeface="Arial" panose="020B0604020202020204" pitchFamily="34" charset="0"/>
              </a:rPr>
              <a:t>dedique 1-2 minutos a proporcionar esta información, por lo</a:t>
            </a:r>
            <a:r>
              <a:rPr lang="es-GT" sz="1200" noProof="0" dirty="0">
                <a:effectLst/>
                <a:latin typeface="Arial" panose="020B0604020202020204" pitchFamily="34" charset="0"/>
                <a:ea typeface="Calibri" panose="020F0502020204030204" pitchFamily="34" charset="0"/>
                <a:cs typeface="Arial" panose="020B0604020202020204" pitchFamily="34" charset="0"/>
              </a:rPr>
              <a:t> que limítese a estos componentes clave de su sección de métodos. Puede abordar otros elementos del diseño de su estudio si surgen más adelante en la sesión de preguntas y respuestas.</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n-US" altLang="en-US" dirty="0"/>
          </a:p>
        </p:txBody>
      </p:sp>
      <p:sp>
        <p:nvSpPr>
          <p:cNvPr id="89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A5C2BE8D-DAC8-4D7C-A166-657A40F5F948}" type="slidenum">
              <a:rPr lang="en-US" altLang="en-US" smtClean="0"/>
              <a:t>25</a:t>
            </a:fld>
            <a:endParaRPr lang="en-US" altLang="en-US"/>
          </a:p>
        </p:txBody>
      </p:sp>
    </p:spTree>
    <p:extLst>
      <p:ext uri="{BB962C8B-B14F-4D97-AF65-F5344CB8AC3E}">
        <p14:creationId xmlns:p14="http://schemas.microsoft.com/office/powerpoint/2010/main" val="9767835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Aquí hay dos diapositivas de Métodos de la presentación de 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sobre el brote de transmisión alimentaria asociado a una boda. Las diapositivas presentan el diseño del estudio, la definición de los casos, algunos métodos estadísticos y cómo realizaron la confirmación de laboratorio.</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37698802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xfrm>
            <a:off x="409575" y="698500"/>
            <a:ext cx="6192838" cy="3484563"/>
          </a:xfrm>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sección Resultados indica lo que ha descubierto al realizar la investigación. En ella se presentan los principales hallazgos. En el caso de la investigación de un brote, primero se presenta la epidemiología descriptiva. Esta es la parte más importante y puede incluir: </a:t>
            </a: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Persona </a:t>
            </a:r>
            <a:r>
              <a:rPr lang="es-GT" sz="1200" i="1" noProof="0" dirty="0">
                <a:effectLst/>
                <a:latin typeface="Arial" panose="020B0604020202020204" pitchFamily="34" charset="0"/>
                <a:ea typeface="Calibri" panose="020F0502020204030204" pitchFamily="34" charset="0"/>
                <a:cs typeface="Arial" panose="020B0604020202020204" pitchFamily="34" charset="0"/>
              </a:rPr>
              <a:t>(quién</a:t>
            </a:r>
            <a:r>
              <a:rPr lang="es-GT" sz="1200" noProof="0" dirty="0">
                <a:effectLst/>
                <a:latin typeface="Arial" panose="020B0604020202020204" pitchFamily="34" charset="0"/>
                <a:ea typeface="Calibri" panose="020F0502020204030204" pitchFamily="34" charset="0"/>
                <a:cs typeface="Arial" panose="020B0604020202020204" pitchFamily="34" charset="0"/>
              </a:rPr>
              <a:t>) - características de la población o de las personas del estudio</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Clínico (</a:t>
            </a:r>
            <a:r>
              <a:rPr lang="es-GT" sz="1200" i="1" noProof="0" dirty="0">
                <a:effectLst/>
                <a:latin typeface="Arial" panose="020B0604020202020204" pitchFamily="34" charset="0"/>
                <a:ea typeface="Calibri" panose="020F0502020204030204" pitchFamily="34" charset="0"/>
                <a:cs typeface="Arial" panose="020B0604020202020204" pitchFamily="34" charset="0"/>
              </a:rPr>
              <a:t>qué</a:t>
            </a:r>
            <a:r>
              <a:rPr lang="es-GT" sz="1200" noProof="0" dirty="0">
                <a:effectLst/>
                <a:latin typeface="Arial" panose="020B0604020202020204" pitchFamily="34" charset="0"/>
                <a:ea typeface="Calibri" panose="020F0502020204030204" pitchFamily="34" charset="0"/>
                <a:cs typeface="Arial" panose="020B0604020202020204" pitchFamily="34" charset="0"/>
              </a:rPr>
              <a:t>): descripción de los síntomas, número de muertes, etc.</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Tiempo (</a:t>
            </a:r>
            <a:r>
              <a:rPr lang="es-GT" sz="1200" i="1" noProof="0" dirty="0">
                <a:effectLst/>
                <a:latin typeface="Arial" panose="020B0604020202020204" pitchFamily="34" charset="0"/>
                <a:ea typeface="Calibri" panose="020F0502020204030204" pitchFamily="34" charset="0"/>
                <a:cs typeface="Arial" panose="020B0604020202020204" pitchFamily="34" charset="0"/>
              </a:rPr>
              <a:t>cuándo</a:t>
            </a:r>
            <a:r>
              <a:rPr lang="es-GT" sz="1200" noProof="0" dirty="0">
                <a:effectLst/>
                <a:latin typeface="Arial" panose="020B0604020202020204" pitchFamily="34" charset="0"/>
                <a:ea typeface="Calibri" panose="020F0502020204030204" pitchFamily="34" charset="0"/>
                <a:cs typeface="Arial" panose="020B0604020202020204" pitchFamily="34" charset="0"/>
              </a:rPr>
              <a:t>) - normalmente con una curva epidémica</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Si procede, Lugar (</a:t>
            </a:r>
            <a:r>
              <a:rPr lang="es-GT" sz="1200" i="1" noProof="0" dirty="0">
                <a:effectLst/>
                <a:latin typeface="Arial" panose="020B0604020202020204" pitchFamily="34" charset="0"/>
                <a:ea typeface="Calibri" panose="020F0502020204030204" pitchFamily="34" charset="0"/>
                <a:cs typeface="Arial" panose="020B0604020202020204" pitchFamily="34" charset="0"/>
              </a:rPr>
              <a:t>dónde</a:t>
            </a:r>
            <a:r>
              <a:rPr lang="es-GT" sz="1200" noProof="0" dirty="0">
                <a:effectLst/>
                <a:latin typeface="Arial" panose="020B0604020202020204" pitchFamily="34" charset="0"/>
                <a:ea typeface="Calibri" panose="020F0502020204030204" pitchFamily="34" charset="0"/>
                <a:cs typeface="Arial" panose="020B0604020202020204" pitchFamily="34" charset="0"/>
              </a:rPr>
              <a:t>) - por ejemplo, con tabla o mapa de puntos</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600"/>
              </a:spcBef>
              <a:spcAft>
                <a:spcPts val="0"/>
              </a:spcAft>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Calibri" panose="020F0502020204030204" pitchFamily="34" charset="0"/>
                <a:cs typeface="Arial" panose="020B0604020202020204" pitchFamily="34" charset="0"/>
              </a:rPr>
              <a:t>A continuación, presente los resultados analíticos, como las tasas de ataque para diferentes exposiciones, tablas de 2 por 2, etc. Normalmente hay muchos resultados analíticos que podría presentar. Lo mejor es centrarse y presentar solo los resultados analíticos más relevantes para su SOCO.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600"/>
              </a:spcBef>
              <a:spcAft>
                <a:spcPts val="0"/>
              </a:spcAft>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Calibri" panose="020F0502020204030204" pitchFamily="34" charset="0"/>
                <a:cs typeface="Arial" panose="020B0604020202020204" pitchFamily="34" charset="0"/>
              </a:rPr>
              <a:t>Por último, presente los resultados de laboratorio y medioambientales pertinentes. Utilice diapositivas con viñetas, así como tablas informativas, gráficos y/o fotos. Al mismo tiempo, no se deje llevar por demasiados gráficos. </a:t>
            </a:r>
            <a:r>
              <a:rPr lang="es-GT" sz="1200" b="1" noProof="0" dirty="0">
                <a:effectLst/>
                <a:latin typeface="Arial" panose="020B0604020202020204" pitchFamily="34" charset="0"/>
                <a:ea typeface="Calibri" panose="020F0502020204030204" pitchFamily="34" charset="0"/>
                <a:cs typeface="Arial" panose="020B0604020202020204" pitchFamily="34" charset="0"/>
              </a:rPr>
              <a:t>Limite los gráficos a los que apoyen el objetivo de su presentación. </a:t>
            </a:r>
            <a:r>
              <a:rPr lang="es-GT" sz="1200" noProof="0" dirty="0">
                <a:effectLst/>
                <a:latin typeface="Arial" panose="020B0604020202020204" pitchFamily="34" charset="0"/>
                <a:ea typeface="Calibri" panose="020F0502020204030204" pitchFamily="34" charset="0"/>
                <a:cs typeface="Arial" panose="020B0604020202020204" pitchFamily="34" charset="0"/>
              </a:rPr>
              <a:t>Tómese el tiempo necesario para explicar con claridad los resultados a su audiencia. Esta es la parte más importante de la presentación y la que requiere más tiempo. 3-4 minutos son una buena orientación.</a:t>
            </a:r>
            <a:endParaRPr lang="es-GT" sz="1200" noProof="0" dirty="0">
              <a:latin typeface="Arial" panose="020B0604020202020204" pitchFamily="34" charset="0"/>
              <a:cs typeface="Arial" panose="020B0604020202020204" pitchFamily="34" charset="0"/>
            </a:endParaRPr>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AE1D6EAA-AEEB-4A02-BA87-4E408DB24CB3}" type="slidenum">
              <a:rPr lang="en-US" altLang="en-US" smtClean="0"/>
              <a:t>27</a:t>
            </a:fld>
            <a:endParaRPr lang="en-US" altLang="en-US"/>
          </a:p>
        </p:txBody>
      </p:sp>
    </p:spTree>
    <p:extLst>
      <p:ext uri="{BB962C8B-B14F-4D97-AF65-F5344CB8AC3E}">
        <p14:creationId xmlns:p14="http://schemas.microsoft.com/office/powerpoint/2010/main" val="4648209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xfrm>
            <a:off x="409575" y="698500"/>
            <a:ext cx="6192838" cy="3484563"/>
          </a:xfrm>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Éstas son algunas (pero no todas)  las diapositivas de resultados de la presentación de 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sobre el brote de transmisión alimentaria asociado a una boda.</a:t>
            </a: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diapositiva muestra las características de los asistentes a la boda y el número de casos. </a:t>
            </a: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Otra diapositiva muestra la distribución de los síntomas mediante un gráfico de barras horizontales. </a:t>
            </a: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tercera diapositiva muestra la curva epidémica con un solo pico, característica de una exposición de fuente puntual. </a:t>
            </a:r>
          </a:p>
          <a:p>
            <a:pPr marL="628650" marR="0" lvl="1" indent="-171450">
              <a:lnSpc>
                <a:spcPct val="115000"/>
              </a:lnSpc>
              <a:spcBef>
                <a:spcPts val="6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cuarta diapositiva muestra dos tablas de 2 por 2, que indican una fuerte asociación con el pastel de bodas y una asociación menos fuerte con los </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cupcakes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(magdalenas).</a:t>
            </a:r>
          </a:p>
          <a:p>
            <a:pPr marL="628650" marR="0" lvl="1" indent="-171450">
              <a:lnSpc>
                <a:spcPct val="115000"/>
              </a:lnSpc>
              <a:spcBef>
                <a:spcPts val="600"/>
              </a:spcBef>
              <a:spcAft>
                <a:spcPts val="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si tienen alguna duda antes de continuar.</a:t>
            </a:r>
          </a:p>
          <a:p>
            <a:pPr marL="0" marR="0" lvl="0" indent="0">
              <a:lnSpc>
                <a:spcPct val="115000"/>
              </a:lnSpc>
              <a:spcBef>
                <a:spcPts val="600"/>
              </a:spcBef>
              <a:spcAft>
                <a:spcPts val="0"/>
              </a:spcAft>
              <a:buFont typeface="Wingdings" panose="05000000000000000000" pitchFamily="2" charset="2"/>
              <a:buNone/>
            </a:pPr>
            <a:endParaRPr lang="es-GT"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0"/>
              </a:spcAft>
              <a:buFont typeface="Wingdings" panose="05000000000000000000" pitchFamily="2" charset="2"/>
              <a:buChar char="§"/>
            </a:pP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Si es necesario, </a:t>
            </a: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a las preguntas.</a:t>
            </a: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0"/>
              </a:spcAft>
              <a:buFont typeface="Courier New" panose="02070309020205020404" pitchFamily="49" charset="0"/>
              <a:buChar char="o"/>
            </a:pP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altLang="en-US" dirty="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AE1D6EAA-AEEB-4A02-BA87-4E408DB24CB3}" type="slidenum">
              <a:rPr lang="en-US" altLang="en-US" smtClean="0"/>
              <a:t>28</a:t>
            </a:fld>
            <a:endParaRPr lang="en-US" altLang="en-US"/>
          </a:p>
        </p:txBody>
      </p:sp>
    </p:spTree>
    <p:extLst>
      <p:ext uri="{BB962C8B-B14F-4D97-AF65-F5344CB8AC3E}">
        <p14:creationId xmlns:p14="http://schemas.microsoft.com/office/powerpoint/2010/main" val="1844875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xfrm>
            <a:off x="409575" y="698500"/>
            <a:ext cx="6192838" cy="3484563"/>
          </a:xfrm>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En la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Discusión se sintetizan todos los datos y se interpretan los principales hallazgos.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No es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conveniente repetir los resultados, ya que se acaban de presentar. Vincule los resultados con los objetivos del estudio y vuelva a establecer la pertinencia del estudio para la salud pública. Reconozca brevemente las limitaciones de su estudio sin insistir en ellas. Saque conclusiones de su investigación. </a:t>
            </a:r>
          </a:p>
          <a:p>
            <a:pPr marL="171450" marR="0" indent="-171450">
              <a:lnSpc>
                <a:spcPct val="115000"/>
              </a:lnSpc>
              <a:spcBef>
                <a:spcPts val="6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qué era importante? Responde a la pregunta: "¿Qué hemos aprendido?".  </a:t>
            </a:r>
          </a:p>
          <a:p>
            <a:pPr marL="171450" marR="0" indent="-171450">
              <a:lnSpc>
                <a:spcPct val="115000"/>
              </a:lnSpc>
              <a:spcBef>
                <a:spcPts val="6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haga recomendaciones para un estudio más profundo o para una respuesta de salud pública. La discusión debe durar unos 2-3 minutos. </a:t>
            </a:r>
          </a:p>
          <a:p>
            <a:pPr marL="171450" indent="-171450">
              <a:buFont typeface="Arial" panose="020B0604020202020204" pitchFamily="34" charset="0"/>
              <a:buChar char="•"/>
            </a:pPr>
            <a:endParaRPr lang="en-US" altLang="en-US" dirty="0"/>
          </a:p>
        </p:txBody>
      </p:sp>
      <p:sp>
        <p:nvSpPr>
          <p:cNvPr id="91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306EA3FA-6C75-45F0-AA22-A4015C2ED545}" type="slidenum">
              <a:rPr lang="en-US" altLang="en-US" smtClean="0"/>
              <a:t>29</a:t>
            </a:fld>
            <a:endParaRPr lang="en-US" altLang="en-US"/>
          </a:p>
        </p:txBody>
      </p:sp>
    </p:spTree>
    <p:extLst>
      <p:ext uri="{BB962C8B-B14F-4D97-AF65-F5344CB8AC3E}">
        <p14:creationId xmlns:p14="http://schemas.microsoft.com/office/powerpoint/2010/main" val="672214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i="0" dirty="0">
                <a:latin typeface="Arial" panose="020B0604020202020204" pitchFamily="34" charset="0"/>
                <a:ea typeface="Calibri"/>
                <a:cs typeface="Arial" panose="020B0604020202020204" pitchFamily="34" charset="0"/>
                <a:sym typeface="Calibri"/>
              </a:rPr>
              <a:t>Notas del instructor</a:t>
            </a:r>
            <a:r>
              <a:rPr lang="en-US" sz="1200" i="0" dirty="0">
                <a:latin typeface="Arial" panose="020B0604020202020204" pitchFamily="34" charset="0"/>
                <a:ea typeface="Calibri"/>
                <a:cs typeface="Arial" panose="020B0604020202020204" pitchFamily="34" charset="0"/>
                <a:sym typeface="Calibri"/>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i="0" dirty="0">
              <a:latin typeface="Arial" panose="020B0604020202020204" pitchFamily="34" charset="0"/>
              <a:ea typeface="Calibri"/>
              <a:cs typeface="Arial" panose="020B0604020202020204" pitchFamily="34" charset="0"/>
              <a:sym typeface="Calibri"/>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0" i="0" u="none" dirty="0">
                <a:latin typeface="Arial" panose="020B0604020202020204" pitchFamily="34" charset="0"/>
                <a:ea typeface="Calibri"/>
                <a:cs typeface="Arial" panose="020B0604020202020204" pitchFamily="34" charset="0"/>
                <a:sym typeface="Calibri"/>
              </a:rPr>
              <a:t>Pida a un voluntario que lea las viñetas en voz alta.</a:t>
            </a:r>
            <a:endParaRPr lang="en-US" sz="1200" i="0" dirty="0">
              <a:latin typeface="Arial" panose="020B0604020202020204" pitchFamily="34" charset="0"/>
              <a:ea typeface="Calibri"/>
              <a:cs typeface="Arial" panose="020B0604020202020204" pitchFamily="34" charset="0"/>
              <a:sym typeface="Calibri"/>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24575594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Siguiendo con nuestro ejemplo, aquí hay dos diapositivas de la sección Discusión que ofrecen una conclusión, limitaciones y recomendaciones.</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13987270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xfrm>
            <a:off x="409575" y="698500"/>
            <a:ext cx="6192838" cy="3484563"/>
          </a:xfrm>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Casi ninguna investigación o estudio epidemiológico de campo es realizado por una sola persona sin ayuda de nadie más. La diapositiva de agradecimientos brinda la oportunidad de reconocer a los coautores, colaboradores, supervisores y mentores, así como a otras personas que contribuyeron a la investigación. A menudo, en la diapositiva de agradecimientos se utilizan los mismos logotipos que en la diapositiva del título.</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MX" sz="1200" b="1" u="sng" noProof="0" dirty="0">
                <a:effectLst/>
                <a:latin typeface="Arial" panose="020B0604020202020204" pitchFamily="34" charset="0"/>
                <a:ea typeface="Times New Roman" panose="02020603050405020304" pitchFamily="18" charset="0"/>
                <a:cs typeface="Arial" panose="020B0604020202020204" pitchFamily="34" charset="0"/>
              </a:rPr>
              <a:t>Al final de su presentación, levante la vista y 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"Gracias". De hecho, al final de su guion escrito, escriba "Gracias" en letras grandes y en negrita para que no se le olvide. "Gracias" es la señal para el público de que su presentación ha terminado y actúa como un estímulo automático para que aplauda. No necesita una diapositiva de agradecimiento.</a:t>
            </a:r>
          </a:p>
          <a:p>
            <a:endParaRPr lang="en-US" altLang="en-US" dirty="0"/>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294F8ABB-7CB2-4DF8-8A2A-6D3B82E53C36}" type="slidenum">
              <a:rPr lang="en-US" altLang="en-US" smtClean="0"/>
              <a:t>31</a:t>
            </a:fld>
            <a:endParaRPr lang="en-US" altLang="en-US"/>
          </a:p>
        </p:txBody>
      </p:sp>
    </p:spTree>
    <p:extLst>
      <p:ext uri="{BB962C8B-B14F-4D97-AF65-F5344CB8AC3E}">
        <p14:creationId xmlns:p14="http://schemas.microsoft.com/office/powerpoint/2010/main" val="11788862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xfrm>
            <a:off x="409575" y="698500"/>
            <a:ext cx="6192838" cy="3484563"/>
          </a:xfrm>
          <a:ln/>
        </p:spPr>
      </p:sp>
      <p:sp>
        <p:nvSpPr>
          <p:cNvPr id="3" name="Notes Placeholder 2"/>
          <p:cNvSpPr>
            <a:spLocks noGrp="1"/>
          </p:cNvSpPr>
          <p:nvPr>
            <p:ph type="body" idx="1"/>
          </p:nvPr>
        </p:nvSpPr>
        <p:spPr/>
        <p:txBody>
          <a:bodyPr>
            <a:normAutofit/>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periodo de preguntas y respuestas suele tener lugar inmediatamente después de su presentación, aunque algunas conferencias tienen un periodo de preguntas y respuestas en grupo después de las 4-6 presentaciones de una sesión. Algunas conferencias le permiten disponer de diapositivas adicionales para responder a las preguntas que haya anticipado, pero otras no. Encontrar la diapositiva adecuada suele llevar más tiempo del que merece la pena, por lo que sólo se recomienda si se está muy seguro de que se va a responder a una pregunta concreta. Algunos interrogadores formulan preguntas con 2 o 3 partes, o hacen 2 o 3 preguntas a la vez. Lleve un bolígrafo o un lápiz para anotar las palabras clave de las preguntas con varias partes, de modo que pueda responder a todas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sin tener que pedirle al interrogador que repita la primera o la última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6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Dependiendo de la conferencia o del formato, el periodo de preguntas y respuestas puede durar entre 5 y 10 minutos.</a:t>
            </a:r>
          </a:p>
        </p:txBody>
      </p:sp>
      <p:sp>
        <p:nvSpPr>
          <p:cNvPr id="93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61821" indent="-293008" eaLnBrk="0" hangingPunct="0">
              <a:defRPr>
                <a:solidFill>
                  <a:schemeClr val="tx1"/>
                </a:solidFill>
                <a:latin typeface="Arial" charset="0"/>
                <a:cs typeface="Arial" charset="0"/>
              </a:defRPr>
            </a:lvl2pPr>
            <a:lvl3pPr marL="1172032" indent="-234406" eaLnBrk="0" hangingPunct="0">
              <a:defRPr>
                <a:solidFill>
                  <a:schemeClr val="tx1"/>
                </a:solidFill>
                <a:latin typeface="Arial" charset="0"/>
                <a:cs typeface="Arial" charset="0"/>
              </a:defRPr>
            </a:lvl3pPr>
            <a:lvl4pPr marL="1640845" indent="-234406" eaLnBrk="0" hangingPunct="0">
              <a:defRPr>
                <a:solidFill>
                  <a:schemeClr val="tx1"/>
                </a:solidFill>
                <a:latin typeface="Arial" charset="0"/>
                <a:cs typeface="Arial" charset="0"/>
              </a:defRPr>
            </a:lvl4pPr>
            <a:lvl5pPr marL="2109658" indent="-234406" eaLnBrk="0" hangingPunct="0">
              <a:defRPr>
                <a:solidFill>
                  <a:schemeClr val="tx1"/>
                </a:solidFill>
                <a:latin typeface="Arial" charset="0"/>
                <a:cs typeface="Arial" charset="0"/>
              </a:defRPr>
            </a:lvl5pPr>
            <a:lvl6pPr marL="2578471" indent="-234406" eaLnBrk="0" fontAlgn="base" hangingPunct="0">
              <a:spcBef>
                <a:spcPct val="0"/>
              </a:spcBef>
              <a:spcAft>
                <a:spcPct val="0"/>
              </a:spcAft>
              <a:defRPr>
                <a:solidFill>
                  <a:schemeClr val="tx1"/>
                </a:solidFill>
                <a:latin typeface="Arial" charset="0"/>
                <a:cs typeface="Arial" charset="0"/>
              </a:defRPr>
            </a:lvl6pPr>
            <a:lvl7pPr marL="3047284" indent="-234406" eaLnBrk="0" fontAlgn="base" hangingPunct="0">
              <a:spcBef>
                <a:spcPct val="0"/>
              </a:spcBef>
              <a:spcAft>
                <a:spcPct val="0"/>
              </a:spcAft>
              <a:defRPr>
                <a:solidFill>
                  <a:schemeClr val="tx1"/>
                </a:solidFill>
                <a:latin typeface="Arial" charset="0"/>
                <a:cs typeface="Arial" charset="0"/>
              </a:defRPr>
            </a:lvl7pPr>
            <a:lvl8pPr marL="3516097" indent="-234406" eaLnBrk="0" fontAlgn="base" hangingPunct="0">
              <a:spcBef>
                <a:spcPct val="0"/>
              </a:spcBef>
              <a:spcAft>
                <a:spcPct val="0"/>
              </a:spcAft>
              <a:defRPr>
                <a:solidFill>
                  <a:schemeClr val="tx1"/>
                </a:solidFill>
                <a:latin typeface="Arial" charset="0"/>
                <a:cs typeface="Arial" charset="0"/>
              </a:defRPr>
            </a:lvl8pPr>
            <a:lvl9pPr marL="3984909" indent="-234406" eaLnBrk="0" fontAlgn="base" hangingPunct="0">
              <a:spcBef>
                <a:spcPct val="0"/>
              </a:spcBef>
              <a:spcAft>
                <a:spcPct val="0"/>
              </a:spcAft>
              <a:defRPr>
                <a:solidFill>
                  <a:schemeClr val="tx1"/>
                </a:solidFill>
                <a:latin typeface="Arial" charset="0"/>
                <a:cs typeface="Arial" charset="0"/>
              </a:defRPr>
            </a:lvl9pPr>
          </a:lstStyle>
          <a:p>
            <a:pPr eaLnBrk="1" hangingPunct="1"/>
            <a:fld id="{12B1C41D-E803-4D18-A928-6C0442E31027}" type="slidenum">
              <a:rPr lang="en-US" altLang="en-US" smtClean="0"/>
              <a:t>32</a:t>
            </a:fld>
            <a:endParaRPr lang="en-US" altLang="en-US"/>
          </a:p>
        </p:txBody>
      </p:sp>
    </p:spTree>
    <p:extLst>
      <p:ext uri="{BB962C8B-B14F-4D97-AF65-F5344CB8AC3E}">
        <p14:creationId xmlns:p14="http://schemas.microsoft.com/office/powerpoint/2010/main" val="14619682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Ahora que ya hemos hablado de la estructura de la presentación, pasemos a la parte visual. Es importante incluir ayudas visuales, como imágenes y diagramas. Al diseñar una presentación, deben tenerse en cuenta varias consideraciones visuales:</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buen material visual puede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captar y mantener la atención del público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Las imágenes deben realzar y complementar la información presentada. Los elementos visuales inadecuados pueden distraer de lo que se quiere decir.</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Pueden ayudar al público 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recordar puntos clave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 a ver cómo se relacionan los resultados.</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material visual eficaz puede ayudar al público a comprender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información compleja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Los gráficos que representan conclusiones críticas pueden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contribuir a establecer la fiabilidad y la</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validez de los datos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la audiencia.</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Algunas conferencias proporcionan directrices específicas. En ese caso,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siga las directrices proporcionadas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cuanto a las características visuales, utilice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un tamaño de letra lo suficientemente grande para leerlo y colores contrastados que resulten fáciles de ver</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 interpretar para su público.</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Y por último,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evite la "Muerte por PowerPoint".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Esa es una expresión que se ha hecho popular para las presentaciones que incluyen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diapositivas tras diapositivas similares, en otras palabras, diapositivas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repetitivas y aburridas. Una o dos están bien, pero luego utilice una presentación visual diferente.</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33</a:t>
            </a:fld>
            <a:endParaRPr lang="en-US"/>
          </a:p>
        </p:txBody>
      </p:sp>
    </p:spTree>
    <p:extLst>
      <p:ext uri="{BB962C8B-B14F-4D97-AF65-F5344CB8AC3E}">
        <p14:creationId xmlns:p14="http://schemas.microsoft.com/office/powerpoint/2010/main" val="6868043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vez que el contenido y el aspecto de la presentación estén finalizados, o al menos se haya completado un primer borrador, pida a un colega o a otra persona de confianza que la revise. Es fácil pasar por alto errores en el trabajo propio. Además, un par de ojos nuevos puede ayudar a identificar áreas que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resulten confusas para los demás o que requieran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aclaración. Pregunte a los revisores sobre la presentación en general. Por ejemplo, ¿está organizada de forma razonable? ¿Fluye de forma lógica? ¿Es demasiado detallada o se necesitan más detalles? ¿Hay partes confusas?</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Pida también a sus colegas que miren las diapositivas con ojo crítico. ¿Es el tipo de letra lo suficientemente grande? ¿Se ha reducido el texto al mínimo (palabras clave en lugar de frases enteras)? ¿Son las diapositivas atractivas? ¿Tienen un aspecto coherente, sin ser repetitivas? Por ejemplo, ¿los títulos tienen el mismo tipo de letra y color? ¿Hay errores tipográficos u ortográficos? Pídales que compartan su impresión general de la presentación.</a:t>
            </a:r>
          </a:p>
          <a:p>
            <a:pPr marL="171450" marR="0" indent="-171450">
              <a:lnSpc>
                <a:spcPct val="115000"/>
              </a:lnSpc>
              <a:spcBef>
                <a:spcPts val="6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pregúnteles qué preguntas tienen, o qué preguntas podría tener algún miembro del público. Escuchar las posibles preguntas brinda la oportunidad de planificar al menos algunas respuestas con antelación.</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34</a:t>
            </a:fld>
            <a:endParaRPr lang="en-US"/>
          </a:p>
        </p:txBody>
      </p:sp>
    </p:spTree>
    <p:extLst>
      <p:ext uri="{BB962C8B-B14F-4D97-AF65-F5344CB8AC3E}">
        <p14:creationId xmlns:p14="http://schemas.microsoft.com/office/powerpoint/2010/main" val="17173231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vez que su revisor o revisores le envíen las correcciones sugeridas, asegúrese de hacer preguntas para aclarar cualquiera de sus sugerencias. En última instancia, será usted quien decida qué cambios introducir, pero le conviene saber por qué se proponen determinadas modificaciones.</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Recuerde que las personas que han dedicado su tiempo a ayudarle con su presentación le están haciendo un favor. No olvide darles las gracias. Finalice su presentación. Corrija los problemas obvios, pero evite ser perfeccionista. Acepte que la versión final es definitiva una vez que ha pasado por un par de rondas de edición.</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finalice su guion. Si muestra una tabla que la audiencia tarda un momento en entender, inserte la palabra "Pausa" en su guion como indicación para usted mismo. Del mismo modo, asegúrese de que su guion termine con "Gracias". Utilice un tipo de letra grande e imprima su guion.</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35</a:t>
            </a:fld>
            <a:endParaRPr lang="en-US" altLang="en-US"/>
          </a:p>
        </p:txBody>
      </p:sp>
    </p:spTree>
    <p:extLst>
      <p:ext uri="{BB962C8B-B14F-4D97-AF65-F5344CB8AC3E}">
        <p14:creationId xmlns:p14="http://schemas.microsoft.com/office/powerpoint/2010/main" val="22487263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Practicar ayuda al presentador a ganar confianza en sus habilidades de presentación y a familiarizarse con el contenido de la presentación. Independientemente de lo familiarizado que esté el presentador, siempre es una buena idea practicar la presentación antes de ponerse delante del público real. Primero, practique en casa. La mayoría de los presentadores practican primero solos. Algunos practican delante de su cónyuge o de un hermano. Practique utilizando ayudas visuales en lugar de limitarse a leer el guion. Y pida a sus colegas que le hagan observaciones y críticas mientras practica la presentación. </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se prepara para una conferencia, considere presentar primero en una reunión interna del personal y solicitar la opinión de sus colegas. Cuando practique, tómese su tiempo. Si es posible, practique la presentación en la sala donde tendrá lugar. Aprenda a manejar el equipo, por ejemplo, a apagar las luces, a avanzar las diapositivas y a utilizar el puntero. </a:t>
            </a:r>
          </a:p>
          <a:p>
            <a:pPr marL="171450" marR="0" indent="-171450">
              <a:lnSpc>
                <a:spcPct val="115000"/>
              </a:lnSpc>
              <a:spcBef>
                <a:spcPts val="600"/>
              </a:spcBef>
              <a:spcAft>
                <a:spcPts val="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¿Tienen otros consejos prácticos o ideas para mejorar sus habilidades de presentación?</a:t>
            </a:r>
          </a:p>
          <a:p>
            <a:pPr marL="0" marR="0" indent="0">
              <a:lnSpc>
                <a:spcPct val="115000"/>
              </a:lnSpc>
              <a:spcBef>
                <a:spcPts val="600"/>
              </a:spcBef>
              <a:spcAft>
                <a:spcPts val="0"/>
              </a:spcAft>
              <a:buFont typeface="Wingdings" panose="05000000000000000000" pitchFamily="2" charset="2"/>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Busque oportunidades para practicar la oratoria.</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Observe a otros oradores siempre que pueda. Lo ideal es observar a buenos oradores expertos. Pero a veces, observar a oradores menos expertos puede ayudarte a reconocer prácticas que debes evitar.</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Grábese (para verlo y escucharlo más tarde) para mejorar su actuación y criticarse.</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7924050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Ya hemos visto los pasos de Planificar y Preparar.  Pasemos ahora a la fase de Presentar.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En primer lugar, acuérdese de llevar a la presentación el guion y una memoria externa con las diapositivas.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Luego, cuando le toque presentar: </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Respire,</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Presente/entregue,</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Gestione las preguntas y respuestas, y </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Tome nota.</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37</a:t>
            </a:fld>
            <a:endParaRPr lang="en-US" altLang="en-US"/>
          </a:p>
        </p:txBody>
      </p:sp>
    </p:spTree>
    <p:extLst>
      <p:ext uri="{BB962C8B-B14F-4D97-AF65-F5344CB8AC3E}">
        <p14:creationId xmlns:p14="http://schemas.microsoft.com/office/powerpoint/2010/main" val="16362523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Después de esforzarse en planificar y preparar la presentación, la fase final de la estrategia de presentación es ¡presentarla! Hablar en público es uno de los miedos más comunes. Para reducir este miedo, tenga en cuenta los siguientes consejos:</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Intente relajarse. Recuerde que usted es el experto en su presentación.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Duerme bien la noche anterior al día de la presentación.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Siempre que sea posible, familiarícese con el espacio en el que va a presentar y llegue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con antelación para cargar su presentación o asegurarse de que la tecnología que necesita funcione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Respire profundamente para tranquilizarte antes de empezar a hablar.</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Evite hablar demasiado rápido; hable despacio y con claridad para asegurarse de que el público le entiende.</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Mire a su audiencia; mirar sólo sus notas puede disminuir el interés de la audiencia.</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Considera la posibilidad de imprimir su charla, de modo que</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si se pierde durante la presentación, pueda leer y recordar los puntos clave que intenta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exponer.</a:t>
            </a:r>
          </a:p>
          <a:p>
            <a:pPr marL="628650" marR="0" lvl="1" indent="-171450">
              <a:lnSpc>
                <a:spcPct val="115000"/>
              </a:lnSpc>
              <a:spcBef>
                <a:spcPts val="0"/>
              </a:spcBef>
              <a:spcAft>
                <a:spcPts val="0"/>
              </a:spcAft>
              <a:buFont typeface="Courier New" panose="02070309020205020404" pitchFamily="49" charset="0"/>
              <a:buChar char="o"/>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los participantes si tienen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algún truco para relajarse antes de hacer una presentación.</a:t>
            </a:r>
          </a:p>
          <a:p>
            <a:pPr marL="171450" marR="0" lvl="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Facilite un breve intercambio de consejos entre los participantes.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38</a:t>
            </a:fld>
            <a:endParaRPr lang="en-US"/>
          </a:p>
        </p:txBody>
      </p:sp>
    </p:spTree>
    <p:extLst>
      <p:ext uri="{BB962C8B-B14F-4D97-AF65-F5344CB8AC3E}">
        <p14:creationId xmlns:p14="http://schemas.microsoft.com/office/powerpoint/2010/main" val="29213116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Hacer una presentación es la culminación de todo el trabajo realizado. Aquí tiene algunos consejos que le ayudarán a la hora de hacer su presentación: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Utilizar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el contacto visual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depende de la cultura. En algunas culturas, el contacto visual es descortés, maleducado o demasiado atrevido. Si el contacto visual es aceptable, diríjase a su público mirándole a los ojos. Una postura intermedia puede consistir en mirar intermitentemente a las personas que se encuentran al fondo de la sala.</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Sea consciente de su voz</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Evite hablar demasiado bajo o demasiado rápido. Tenga en cuenta que los nervios pueden hacerle hablar más deprisa. Respire si es necesario para ralentizar el ritmo. Hay que dar tiempo al público para que asimile lo que se está diciendo.</a:t>
            </a:r>
          </a:p>
          <a:p>
            <a:pPr marL="628650" marR="0" lvl="1" indent="-171450">
              <a:lnSpc>
                <a:spcPct val="115000"/>
              </a:lnSpc>
              <a:spcBef>
                <a:spcPts val="0"/>
              </a:spcBef>
              <a:spcAft>
                <a:spcPts val="0"/>
              </a:spcAft>
              <a:buFont typeface="Courier New" panose="02070309020205020404" pitchFamily="49" charset="0"/>
              <a:buChar char="o"/>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Anime su voz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enfatizar los puntos. Aunque lea directamente del guion, levante la vista con frecuencia y haga un esfuerzo por variar el tono para no parecer monótono.</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va a hacer una presentación formal, es posible que tenga que ponerse detrás de un podio.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Estar erguido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no solo demuestra confianza en los demás, sino que también fortalece tu propia confianza.</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termine a tiempo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tiempo de todos es valioso y, si se pasa, puedes perder audiencia. </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Termina la presentación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diciendo "Gracias".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"Gracias" permite saber que ha terminado y agradecer a la audiencia que se haya tomado el tiempo y la consideración de escucharle.</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Dar a la audiencia algo que pueda consultar después de la presentación siempre es una buena idea.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Los folletos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pueden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incluir puntos clave de la presentación, así como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gráficos o tablas. </a:t>
            </a:r>
          </a:p>
          <a:p>
            <a:pPr marL="342900" marR="0" lvl="0" indent="-342900">
              <a:lnSpc>
                <a:spcPct val="115000"/>
              </a:lnSpc>
              <a:spcBef>
                <a:spcPts val="0"/>
              </a:spcBef>
              <a:spcAft>
                <a:spcPts val="0"/>
              </a:spcAft>
              <a:buFont typeface="Symbol" panose="05050102010706020507" pitchFamily="18"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¿Tienen algún otro consejo para hacer una presentación?</a:t>
            </a:r>
          </a:p>
          <a:p>
            <a:pPr marL="171450" marR="0" indent="-171450">
              <a:lnSpc>
                <a:spcPct val="115000"/>
              </a:lnSpc>
              <a:spcBef>
                <a:spcPts val="12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Facilite un breve intercambio de consejos entre los participantes.</a:t>
            </a:r>
          </a:p>
          <a:p>
            <a:pPr marL="171450" marR="0" indent="-171450">
              <a:lnSpc>
                <a:spcPct val="115000"/>
              </a:lnSpc>
              <a:spcBef>
                <a:spcPts val="1200"/>
              </a:spcBef>
              <a:spcAft>
                <a:spcPts val="0"/>
              </a:spcAft>
              <a:buFont typeface="Wingdings" panose="05000000000000000000" pitchFamily="2" charset="2"/>
              <a:buChar char="§"/>
            </a:pP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39</a:t>
            </a:fld>
            <a:endParaRPr lang="en-US"/>
          </a:p>
        </p:txBody>
      </p:sp>
    </p:spTree>
    <p:extLst>
      <p:ext uri="{BB962C8B-B14F-4D97-AF65-F5344CB8AC3E}">
        <p14:creationId xmlns:p14="http://schemas.microsoft.com/office/powerpoint/2010/main" val="2805953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esta sesión, cuando nos referimos a la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presentación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nos referimos a una charla preparada o planificada, ya sea con un guion completo o con un esquema o temas de conversación que se presentarán ante un grupo de personas conocidas o desconocidas. Puede tratarse de un grupo técnico, como funcionarios del Ministerio de Sanidad, responsables de vigilancia u otro personal, o de un grupo no técnico, como políticos o la comunidad. La presentación puede realizarse con ayudas visuales, como PowerPoint, o sin ellas.</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Aunque este es el tema central de esta sesión, las técnicas y consejos discutidos pueden aplicarse a otras situaciones, como las presentaciones de pósteres o las entrevistas que concedas.</a:t>
            </a:r>
          </a:p>
          <a:p>
            <a:pPr marL="0" marR="0">
              <a:lnSpc>
                <a:spcPct val="115000"/>
              </a:lnSpc>
              <a:spcBef>
                <a:spcPts val="0"/>
              </a:spcBef>
              <a:spcAft>
                <a:spcPts val="0"/>
              </a:spcAft>
            </a:pPr>
            <a:br>
              <a:rPr lang="es-GT" sz="1200" i="1" noProof="0" dirty="0">
                <a:effectLst/>
                <a:latin typeface="Times New Roman" panose="02020603050405020304" pitchFamily="18" charset="0"/>
                <a:ea typeface="Times New Roman" panose="02020603050405020304" pitchFamily="18" charset="0"/>
              </a:rPr>
            </a:br>
            <a:r>
              <a:rPr lang="es-GT" sz="1200" i="1" noProof="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GT" sz="12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4</a:t>
            </a:fld>
            <a:endParaRPr lang="en-US"/>
          </a:p>
        </p:txBody>
      </p:sp>
    </p:spTree>
    <p:extLst>
      <p:ext uri="{BB962C8B-B14F-4D97-AF65-F5344CB8AC3E}">
        <p14:creationId xmlns:p14="http://schemas.microsoft.com/office/powerpoint/2010/main" val="3730324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La presentación ha concluido, pero esto no es el final. La sesión de preguntas y respuestas que sigue a una presentación es una valiosa oportunidad para que los miembros del público busquen más información sobre la investigación realizada. Durante este tiempo, los miembros de la audiencia pueden solicitar más detalles sobre aspectos de la presentación. Si se trata de una presentación técnica, suele ser una oportunidad para profundizar en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aspectos que no se incluyeron debido a la brevedad relativa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de las presentaciones científicas orales. Si se trata de una presentación no técnica, la sesión puede permitir a los oyentes aclarar términos desconocidos o asegurarse de que entienden el mensaje.</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Al responder a las preguntas, siga los siguientes pasos:</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Repita una pregunta para asegurarse de que todos la hayan oído antes de ofrecer una respuesta.</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no ha oído o entendido la pregunta que le han hecho, pídale amablemente que repita o aclare el punto clave de la pregunta.</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Intente dar respuestas concretas en lugar de vagas o generales. Las respuestas deben ser pertinentes a la pregunta y a la presentación.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Manténgase dentro del tema. Si la pregunta no es pertinente para la presentación, anime a la persona a quedarse después de la presentación para discutirla. ¡Recuerde su SOCO!</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No se ponga a la defensiva cuando responda a las preguntas. Mantenga un tono ecuánime y considere cada pregunta como una forma de aclarar el mensaje o de aprender lecciones para la próxima vez.</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alguien le hace una pregunta y no sabe la respuesta, ofrézcale estudiarla y volver a preguntarle, en lugar de intentar inventarle algo que puede resultar incorrecto.</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Sea breve y respete el tiempo de los demás.</a:t>
            </a:r>
          </a:p>
          <a:p>
            <a:pPr marL="457200" marR="0" lvl="1" indent="0">
              <a:lnSpc>
                <a:spcPct val="115000"/>
              </a:lnSpc>
              <a:spcBef>
                <a:spcPts val="0"/>
              </a:spcBef>
              <a:spcAft>
                <a:spcPts val="0"/>
              </a:spcAft>
              <a:buFont typeface="Courier New" panose="02070309020205020404" pitchFamily="49" charset="0"/>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 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 es la mejor manera de responder educadamente a alguien que hace una pregunta fuera de tema?</a:t>
            </a:r>
          </a:p>
          <a:p>
            <a:pPr marL="171450" marR="0" indent="-171450">
              <a:lnSpc>
                <a:spcPct val="115000"/>
              </a:lnSpc>
              <a:spcBef>
                <a:spcPts val="0"/>
              </a:spcBef>
              <a:spcAft>
                <a:spcPts val="0"/>
              </a:spcAft>
              <a:buFont typeface="Wingdings" panose="05000000000000000000" pitchFamily="2" charset="2"/>
              <a:buChar char="§"/>
            </a:pPr>
            <a:endParaRPr lang="es-GT"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dirty="0">
                <a:effectLst/>
                <a:latin typeface="Arial" panose="020B0604020202020204" pitchFamily="34" charset="0"/>
                <a:ea typeface="Times New Roman" panose="02020603050405020304" pitchFamily="18" charset="0"/>
                <a:cs typeface="Arial" panose="020B0604020202020204" pitchFamily="34" charset="0"/>
              </a:rPr>
              <a:t>Posible respuesta: </a:t>
            </a:r>
            <a:r>
              <a:rPr lang="es-GT" sz="1200" i="1" dirty="0">
                <a:effectLst/>
                <a:latin typeface="Arial" panose="020B0604020202020204" pitchFamily="34" charset="0"/>
                <a:ea typeface="Times New Roman" panose="02020603050405020304" pitchFamily="18" charset="0"/>
                <a:cs typeface="Arial" panose="020B0604020202020204" pitchFamily="34" charset="0"/>
              </a:rPr>
              <a:t>"Es una consideración muy interesante, pero no está específicamente relacionada con mi presentación. Por respeto al público, estaría encantado de discutir el tema con usted después de esta presentación."</a:t>
            </a:r>
            <a:endParaRPr lang="es-GT" sz="1200" b="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GT" sz="1200" b="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dirty="0">
                <a:effectLst/>
                <a:latin typeface="Arial" panose="020B0604020202020204" pitchFamily="34" charset="0"/>
                <a:ea typeface="Times New Roman" panose="02020603050405020304" pitchFamily="18" charset="0"/>
                <a:cs typeface="Arial" panose="020B0604020202020204" pitchFamily="34" charset="0"/>
              </a:rPr>
              <a:t>¿Cuál es la mejor manera de terminar amablemente la sesión cuando se acaba el tiempo, pero el público sigue haciendo preguntas?</a:t>
            </a:r>
          </a:p>
          <a:p>
            <a:pPr marL="171450" marR="0" indent="-171450">
              <a:lnSpc>
                <a:spcPct val="115000"/>
              </a:lnSpc>
              <a:spcBef>
                <a:spcPts val="0"/>
              </a:spcBef>
              <a:spcAft>
                <a:spcPts val="0"/>
              </a:spcAft>
              <a:buFont typeface="Wingdings" panose="05000000000000000000" pitchFamily="2" charset="2"/>
              <a:buChar char="§"/>
            </a:pPr>
            <a:endParaRPr lang="es-GT"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dirty="0">
                <a:effectLst/>
                <a:latin typeface="Arial" panose="020B0604020202020204" pitchFamily="34" charset="0"/>
                <a:ea typeface="Times New Roman" panose="02020603050405020304" pitchFamily="18" charset="0"/>
                <a:cs typeface="Arial" panose="020B0604020202020204" pitchFamily="34" charset="0"/>
              </a:rPr>
              <a:t>Posible respuesta: </a:t>
            </a:r>
            <a:r>
              <a:rPr lang="es-GT" sz="1200" i="1" dirty="0">
                <a:effectLst/>
                <a:latin typeface="Arial" panose="020B0604020202020204" pitchFamily="34" charset="0"/>
                <a:ea typeface="Times New Roman" panose="02020603050405020304" pitchFamily="18" charset="0"/>
                <a:cs typeface="Arial" panose="020B0604020202020204" pitchFamily="34" charset="0"/>
              </a:rPr>
              <a:t>"Estaré encantado de hablar de la presentación con quien quiera después de esta sesión, pero ahora mismo se me ha acabado el tiempo. Gracias por sus preguntas".</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40</a:t>
            </a:fld>
            <a:endParaRPr lang="en-US" altLang="en-US"/>
          </a:p>
        </p:txBody>
      </p:sp>
    </p:spTree>
    <p:extLst>
      <p:ext uri="{BB962C8B-B14F-4D97-AF65-F5344CB8AC3E}">
        <p14:creationId xmlns:p14="http://schemas.microsoft.com/office/powerpoint/2010/main" val="20468265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Una vez realizada la presentación y contestadas las preguntas, queda un paso por hacer. Tomar notas para la próxima vez.</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va a realizar la misma presentación en el futuro, puede aprender mucho de las diferentes sesiones que ha tenido. En general, anote qué funcionó bien con el público y qué no. Pida a un colega de confianza que asista a la sesión y haga observaciones y recomendaciones después de escuchar su presentación. Por ejemplo, concéntrese en hablar más despacio o en encontrar una forma mejor de explicar un concepto técnico. Si vuelve a hacer la misma presentación, tome notas en cada diapositiva. Indique, por ejemplo, dónde convendría hacer una pausa. O tal vez dónde debería incluirse una tabla o un gráfico. A menudo, los comentarios y preguntas del público indican cambios que conviene considerar en el contenido de la presentación.</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41</a:t>
            </a:fld>
            <a:endParaRPr lang="en-US" altLang="en-US"/>
          </a:p>
        </p:txBody>
      </p:sp>
    </p:spTree>
    <p:extLst>
      <p:ext uri="{BB962C8B-B14F-4D97-AF65-F5344CB8AC3E}">
        <p14:creationId xmlns:p14="http://schemas.microsoft.com/office/powerpoint/2010/main" val="2320298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resumen, crear y realizar una presentación es un proceso complejo que implica tres pasos básicos: planificar, preparar y presentar.</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fase de planificación consiste en definir la audiencia, seleccionar el tema (técnico o no técnico) y el método de presentación, y establecer la estructura de la presentación.</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fase de preparación consiste en desarrollar el contenido, seleccionar los elementos visuales, solicitar comentarios y editar para mejorar la presentación y, lo más importante, ¡practicar!</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la fase de presentación consiste en respirar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profundamente, realizar la presentación, gestionar las preguntas y respuestas,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y tomar notas sobre cómo ha ido la presentación para poder mejorarla la próxima vez.</a:t>
            </a:r>
          </a:p>
          <a:p>
            <a:pPr marL="342900" marR="0" lvl="0" indent="-342900">
              <a:lnSpc>
                <a:spcPct val="115000"/>
              </a:lnSpc>
              <a:spcBef>
                <a:spcPts val="0"/>
              </a:spcBef>
              <a:spcAft>
                <a:spcPts val="0"/>
              </a:spcAft>
              <a:buFont typeface="+mj-lt"/>
              <a:buAutoNum type="arabicPeriod"/>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¿Qué preguntas tiene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antes de continuar?</a:t>
            </a:r>
          </a:p>
          <a:p>
            <a:pPr marL="171450" marR="0" indent="-171450">
              <a:lnSpc>
                <a:spcPct val="115000"/>
              </a:lnSpc>
              <a:spcBef>
                <a:spcPts val="12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Responda a las preguntas si es necesario.</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42</a:t>
            </a:fld>
            <a:endParaRPr lang="en-US" altLang="en-US"/>
          </a:p>
        </p:txBody>
      </p:sp>
    </p:spTree>
    <p:extLst>
      <p:ext uri="{BB962C8B-B14F-4D97-AF65-F5344CB8AC3E}">
        <p14:creationId xmlns:p14="http://schemas.microsoft.com/office/powerpoint/2010/main" val="15681644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lvl="0" indent="0" algn="l" defTabSz="914400" rtl="0" eaLnBrk="0" fontAlgn="base" latinLnBrk="0" hangingPunct="0">
              <a:lnSpc>
                <a:spcPct val="100000"/>
              </a:lnSpc>
              <a:spcBef>
                <a:spcPts val="1200"/>
              </a:spcBef>
              <a:spcAft>
                <a:spcPts val="600"/>
              </a:spcAft>
              <a:buClrTx/>
              <a:buSzTx/>
              <a:buFontTx/>
              <a:buNone/>
              <a:tabLst/>
              <a:defRP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Modelar comportamientos para reforzar los mensajes transmitidos.</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Repasemos las técnicas para hablar en público. Utilizar técnicas de oratoria de eficacia probada atrae al público y transmite el mensaje. Los factores clave son el habla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volumen y velocidad</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y el cuerpo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postura, movimiento y lenguaje corporal</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Habla: Hable despacio y con claridad. Utilice un tono relajado.</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Cuerpo: Mire al público y establezca contacto visual.</a:t>
            </a:r>
          </a:p>
          <a:p>
            <a:pPr marL="1085850" marR="0" lvl="2" indent="-1714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Preste atención al rostro y al lenguaje corporal del público. Esté atento a los signos de interés, compromiso, aburrimiento y confusión, y adáptese según sea necesario.</a:t>
            </a: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914400" marR="0" lvl="2" indent="0">
              <a:lnSpc>
                <a:spcPct val="115000"/>
              </a:lnSpc>
              <a:spcBef>
                <a:spcPts val="0"/>
              </a:spcBef>
              <a:spcAft>
                <a:spcPts val="0"/>
              </a:spcAft>
              <a:buFont typeface="Arial" panose="020B0604020202020204" pitchFamily="34" charset="0"/>
              <a:buNone/>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 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¿Cuáles son las razones por las que el público puede parecer desconectado de una presentación?</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El público no puede oír al presentador.</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El presentador va demasiado rápido o demasiado lento.</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El presentador aburre al público. Las posibles razones son leer directamente de las diapositivas, la monotonía, no establecer contacto visual o dar la espalda al público.</a:t>
            </a:r>
          </a:p>
          <a:p>
            <a:pPr marL="0" marR="0">
              <a:lnSpc>
                <a:spcPct val="115000"/>
              </a:lnSpc>
              <a:spcBef>
                <a:spcPts val="0"/>
              </a:spcBef>
              <a:spcAft>
                <a:spcPts val="0"/>
              </a:spcAft>
            </a:pPr>
            <a:r>
              <a:rPr lang="es-GT" sz="1200" u="none" strike="noStrike"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¿Cómo se puede mantener la atención del público?</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Cuente anécdotas interesantes o divertidas (historias cortas) relacionadas con el tema de la presentación.</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Mire al público y mantenga el contacto visual durante la presentación.</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Muestre entusiasmo por el tema: ¡demuestra que le interesa!</a:t>
            </a:r>
          </a:p>
          <a:p>
            <a:pPr marL="628650" marR="0" lvl="1" indent="-17145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Deténgase de vez en cuando para preguntar al público si oye bien y si tiene alguna pregunta.</a:t>
            </a:r>
            <a:br>
              <a:rPr lang="en-US" sz="1200" i="1" dirty="0">
                <a:effectLst/>
                <a:latin typeface="Arial" panose="020B0604020202020204" pitchFamily="34" charset="0"/>
                <a:ea typeface="Times New Roman" panose="02020603050405020304" pitchFamily="18" charset="0"/>
                <a:cs typeface="Arial" panose="020B0604020202020204" pitchFamily="34" charset="0"/>
              </a:rPr>
            </a:b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43</a:t>
            </a:fld>
            <a:endParaRPr lang="en-US"/>
          </a:p>
        </p:txBody>
      </p:sp>
    </p:spTree>
    <p:extLst>
      <p:ext uri="{BB962C8B-B14F-4D97-AF65-F5344CB8AC3E}">
        <p14:creationId xmlns:p14="http://schemas.microsoft.com/office/powerpoint/2010/main" val="7823479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método para apoyar el aprendizaje es iniciar una discusión entre pares con preguntas preparadas en la diapositiva.</a:t>
            </a:r>
          </a:p>
          <a:p>
            <a:pPr marL="0" marR="0">
              <a:lnSpc>
                <a:spcPct val="115000"/>
              </a:lnSpc>
              <a:spcBef>
                <a:spcPts val="1200"/>
              </a:spcBef>
              <a:spcAft>
                <a:spcPts val="12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Dé a algunos participantes la oportunidad de responder a cada pregunta.</a:t>
            </a:r>
          </a:p>
          <a:p>
            <a:pPr marL="0" marR="0">
              <a:lnSpc>
                <a:spcPct val="115000"/>
              </a:lnSpc>
              <a:spcBef>
                <a:spcPts val="1200"/>
              </a:spcBef>
              <a:spcAft>
                <a:spcPts val="0"/>
              </a:spcAft>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técnicas de presentación son eficaces?</a:t>
            </a:r>
          </a:p>
          <a:p>
            <a:pPr marL="171450" marR="0" indent="-171450">
              <a:lnSpc>
                <a:spcPct val="115000"/>
              </a:lnSpc>
              <a:spcBef>
                <a:spcPts val="120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Posibles respuestas: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Establecer contacto visual con el público, evitar dar la espalda al público, hablar despacio, hablar alto y claro, evitar leer notas o diapositivas palabra por palabra, mantener una posición corporal relajada</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distrae?</a:t>
            </a: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habilidad de presentación cree que será la más difícil de mantener durante su presentación?</a:t>
            </a:r>
            <a:endParaRPr lang="es-GT"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endParaRPr lang="es-GT"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 ¿Qué técnica es más importante que practique antes de la presentación del taller 3?</a:t>
            </a:r>
          </a:p>
          <a:p>
            <a:pPr marL="0" marR="0" lvl="0" indent="0" algn="l" defTabSz="914400" rtl="0" eaLnBrk="0" fontAlgn="base" latinLnBrk="0" hangingPunct="0">
              <a:lnSpc>
                <a:spcPct val="115000"/>
              </a:lnSpc>
              <a:spcBef>
                <a:spcPts val="1200"/>
              </a:spcBef>
              <a:spcAft>
                <a:spcPts val="0"/>
              </a:spcAft>
              <a:buClrTx/>
              <a:buSzTx/>
              <a:buFont typeface="Wingdings" panose="05000000000000000000" pitchFamily="2" charset="2"/>
              <a:buNone/>
              <a:tabLst/>
              <a:defRPr/>
            </a:pPr>
            <a:endParaRPr lang="es-GT"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endParaRPr lang="es-GT"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0"/>
              </a:spcAft>
              <a:buClrTx/>
              <a:buSzTx/>
              <a:buFont typeface="Wingdings" panose="05000000000000000000" pitchFamily="2" charset="2"/>
              <a:buChar char="§"/>
              <a:tabLst/>
              <a:defRPr/>
            </a:pPr>
            <a:endParaRPr lang="es-GT"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13321350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r>
              <a:rPr lang="es-GT" sz="1200" b="1" i="1" noProof="0">
                <a:effectLst/>
                <a:latin typeface="Arial" panose="020B0604020202020204" pitchFamily="34" charset="0"/>
                <a:ea typeface="Times New Roman" panose="02020603050405020304" pitchFamily="18" charset="0"/>
                <a:cs typeface="Arial" panose="020B0604020202020204" pitchFamily="34" charset="0"/>
              </a:rPr>
              <a: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Explique a los participantes que deberán tener presente esta presentación mientras realizan las Actividades de Campo durante el Intervalo de Campo 2. Asegúrese de dar a los participantes suficientes oportunidades de práctica antes del día de las presentaciones del Taller 3. Lo más importante es que los participantes trabajen con los mentores y entre </a:t>
            </a:r>
            <a:r>
              <a:rPr lang="es-MX" sz="1200" b="1" i="1" noProof="0" dirty="0">
                <a:effectLst/>
                <a:latin typeface="Arial" panose="020B0604020202020204" pitchFamily="34" charset="0"/>
                <a:ea typeface="Times New Roman" panose="02020603050405020304" pitchFamily="18" charset="0"/>
                <a:cs typeface="Arial" panose="020B0604020202020204" pitchFamily="34" charset="0"/>
              </a:rPr>
              <a:t>sí para que las presentaciones del Taller 3 reflejen</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todo su duro trabajo. A menudo, los compañeros y mentores pueden ayudar al orador a anticipar preguntas difíciles, lo que le permite prepararse para la presentación en sí.</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17547666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Vamos a resumir los puntos clave de la lección repasando los objetivos de aprendizaje.</a:t>
            </a:r>
          </a:p>
          <a:p>
            <a:pPr marL="171450" marR="0" indent="-171450">
              <a:lnSpc>
                <a:spcPct val="115000"/>
              </a:lnSpc>
              <a:spcBef>
                <a:spcPts val="0"/>
              </a:spcBef>
              <a:spcAft>
                <a:spcPts val="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¿Cuáles son las tres características de una buena presentación?</a:t>
            </a:r>
          </a:p>
          <a:p>
            <a:pPr marL="171450" marR="0" indent="-171450">
              <a:lnSpc>
                <a:spcPct val="115000"/>
              </a:lnSpc>
              <a:spcBef>
                <a:spcPts val="0"/>
              </a:spcBef>
              <a:spcAft>
                <a:spcPts val="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&lt;CLICK&gt; 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Contenido eficaz, diseño claro, entrega limpia</a:t>
            </a: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¿Cuáles son los tres pasos de la estrategia de presentación que hemos visto? </a:t>
            </a:r>
          </a:p>
          <a:p>
            <a:pPr marL="171450" marR="0" indent="-171450">
              <a:lnSpc>
                <a:spcPct val="115000"/>
              </a:lnSpc>
              <a:spcBef>
                <a:spcPts val="0"/>
              </a:spcBef>
              <a:spcAft>
                <a:spcPts val="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Planificar. Preparar, Entregar</a:t>
            </a: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Desarrolle un SOCO </a:t>
            </a:r>
            <a:r>
              <a:rPr lang="es-GT" sz="1200" b="1" u="none"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que, como recordatorio, </a:t>
            </a:r>
            <a:r>
              <a:rPr lang="es-MX" sz="1200" b="0" u="none" noProof="0" dirty="0">
                <a:effectLst/>
                <a:latin typeface="Arial" panose="020B0604020202020204" pitchFamily="34" charset="0"/>
                <a:ea typeface="Times New Roman" panose="02020603050405020304" pitchFamily="18" charset="0"/>
                <a:cs typeface="Arial" panose="020B0604020202020204" pitchFamily="34" charset="0"/>
              </a:rPr>
              <a:t>sea un objetivo único y central de comunicación: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mensaje clave que quiere que su audiencia se lleve de su presentación.</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46</a:t>
            </a:fld>
            <a:endParaRPr lang="en-US"/>
          </a:p>
        </p:txBody>
      </p:sp>
    </p:spTree>
    <p:extLst>
      <p:ext uri="{BB962C8B-B14F-4D97-AF65-F5344CB8AC3E}">
        <p14:creationId xmlns:p14="http://schemas.microsoft.com/office/powerpoint/2010/main" val="42120796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la diapositiva en voz alta.</a:t>
            </a:r>
          </a:p>
          <a:p>
            <a:pPr marL="171450" marR="0" indent="-171450">
              <a:spcBef>
                <a:spcPts val="1200"/>
              </a:spcBef>
              <a:spcAft>
                <a:spcPts val="600"/>
              </a:spcAft>
              <a:buFont typeface="Wingdings" panose="05000000000000000000" pitchFamily="2" charset="2"/>
              <a:buChar char="§"/>
            </a:pPr>
            <a:endParaRPr lang="es-GT"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b="0" i="0" noProof="0" dirty="0">
                <a:effectLst/>
                <a:latin typeface="Arial" panose="020B0604020202020204" pitchFamily="34" charset="0"/>
                <a:ea typeface="Times New Roman" panose="02020603050405020304" pitchFamily="18" charset="0"/>
                <a:cs typeface="Arial" panose="020B0604020202020204" pitchFamily="34" charset="0"/>
              </a:rPr>
              <a:t>: ¿Puede alguien describir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estructura tradicional de una presentación técnica?</a:t>
            </a:r>
          </a:p>
          <a:p>
            <a:pPr marL="171450" marR="0" indent="-171450">
              <a:spcBef>
                <a:spcPts val="1200"/>
              </a:spcBef>
              <a:spcAft>
                <a:spcPts val="600"/>
              </a:spcAft>
              <a:buFont typeface="Wingdings" panose="05000000000000000000" pitchFamily="2" charset="2"/>
              <a:buChar char="§"/>
            </a:pP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(de la diapositiva 17) </a:t>
            </a:r>
            <a:r>
              <a:rPr lang="es-GT" sz="1200" b="1" i="0"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(Título)</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Introducción</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Métodos</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Resultados</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Discusión</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(Agradecimientos)</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47</a:t>
            </a:fld>
            <a:endParaRPr lang="en-US" altLang="en-US"/>
          </a:p>
        </p:txBody>
      </p:sp>
    </p:spTree>
    <p:extLst>
      <p:ext uri="{BB962C8B-B14F-4D97-AF65-F5344CB8AC3E}">
        <p14:creationId xmlns:p14="http://schemas.microsoft.com/office/powerpoint/2010/main" val="34979642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la diapositiva en voz alta.</a:t>
            </a:r>
            <a:endParaRPr lang="es-GT" sz="12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GT" sz="12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Pregunté: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¿Cree que hemos tratado estos temas adecuadamente? </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¿Qué preguntas tienen? ¿Alguna pregunta?</a:t>
            </a: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48</a:t>
            </a:fld>
            <a:endParaRPr lang="en-US" altLang="en-US"/>
          </a:p>
        </p:txBody>
      </p:sp>
    </p:spTree>
    <p:extLst>
      <p:ext uri="{BB962C8B-B14F-4D97-AF65-F5344CB8AC3E}">
        <p14:creationId xmlns:p14="http://schemas.microsoft.com/office/powerpoint/2010/main" val="4158839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i="0" noProof="0" dirty="0">
                <a:latin typeface="Arial" panose="020B0604020202020204" pitchFamily="34" charset="0"/>
                <a:ea typeface="Calibri"/>
                <a:cs typeface="Arial" panose="020B0604020202020204" pitchFamily="34" charset="0"/>
                <a:sym typeface="Calibri"/>
              </a:rPr>
              <a:t>Notas del instructor</a:t>
            </a:r>
            <a:r>
              <a:rPr lang="es-GT" sz="1200" i="0" noProof="0" dirty="0">
                <a:latin typeface="Arial" panose="020B0604020202020204" pitchFamily="34" charset="0"/>
                <a:ea typeface="Calibri"/>
                <a:cs typeface="Arial" panose="020B0604020202020204" pitchFamily="34" charset="0"/>
                <a:sym typeface="Calibri"/>
              </a:rPr>
              <a:t>: </a:t>
            </a:r>
          </a:p>
          <a:p>
            <a:endParaRPr lang="es-GT" noProof="0" dirty="0"/>
          </a:p>
          <a:p>
            <a:pPr marL="171450" indent="-171450">
              <a:buFont typeface="Wingdings" panose="05000000000000000000" pitchFamily="2" charset="2"/>
              <a:buChar char="§"/>
            </a:pPr>
            <a:r>
              <a:rPr lang="es-GT" b="1" u="sng" noProof="0" dirty="0"/>
              <a:t>Pregunte a </a:t>
            </a:r>
            <a:r>
              <a:rPr lang="es-GT" noProof="0" dirty="0"/>
              <a:t>los participantes qué dificulta prestar atención a una presentación. </a:t>
            </a:r>
          </a:p>
          <a:p>
            <a:pPr marL="171450" indent="-171450">
              <a:buFont typeface="Wingdings" panose="05000000000000000000" pitchFamily="2" charset="2"/>
              <a:buChar char="§"/>
            </a:pPr>
            <a:endParaRPr lang="es-GT" noProof="0" dirty="0"/>
          </a:p>
          <a:p>
            <a:pPr marL="171450" indent="-171450">
              <a:buFont typeface="Wingdings" panose="05000000000000000000" pitchFamily="2" charset="2"/>
              <a:buChar char="§"/>
            </a:pPr>
            <a:r>
              <a:rPr lang="es-GT" b="1" u="sng" noProof="0" dirty="0"/>
              <a:t>Acuse recibo de la</a:t>
            </a:r>
            <a:r>
              <a:rPr lang="es-GT" noProof="0" dirty="0"/>
              <a:t>(s) respuesta(s).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357345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i="0" noProof="0" dirty="0">
                <a:latin typeface="Arial" panose="020B0604020202020204" pitchFamily="34" charset="0"/>
                <a:ea typeface="Calibri"/>
                <a:cs typeface="Arial" panose="020B0604020202020204" pitchFamily="34" charset="0"/>
                <a:sym typeface="Calibri"/>
              </a:rPr>
              <a:t>Notas del instructor</a:t>
            </a:r>
            <a:r>
              <a:rPr lang="es-GT" sz="1200" i="0" noProof="0" dirty="0">
                <a:latin typeface="Arial" panose="020B0604020202020204" pitchFamily="34" charset="0"/>
                <a:ea typeface="Calibri"/>
                <a:cs typeface="Arial" panose="020B0604020202020204" pitchFamily="34" charset="0"/>
                <a:sym typeface="Calibri"/>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b="1" u="none" noProof="0" dirty="0"/>
              <a:t>Con entusiasmo, lea esta diapositiva e invite a los participantes a </a:t>
            </a:r>
            <a:r>
              <a:rPr lang="es-GT" b="1" i="1" u="none" noProof="0" dirty="0"/>
              <a:t>una breve </a:t>
            </a:r>
            <a:r>
              <a:rPr lang="es-GT" b="1" u="none" noProof="0" dirty="0"/>
              <a:t>discusión sobre cómo los buenos oradores/presentadores hacen interesantes temas que, de otro modo, serían aburridos o áridos, y cómo sus habilidades ayudan a captar la atención de la gente.</a:t>
            </a:r>
            <a:endParaRPr lang="es-GT"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3223154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171450" indent="-171450">
              <a:buFont typeface="Wingdings" panose="05000000000000000000" pitchFamily="2" charset="2"/>
              <a:buChar char="§"/>
            </a:pPr>
            <a:endParaRPr lang="es-GT" sz="1200" b="1" noProof="0"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Pregunta: </a:t>
            </a:r>
            <a:r>
              <a:rPr lang="es-GT" sz="1200" b="0" noProof="0" dirty="0">
                <a:effectLst/>
                <a:latin typeface="Arial" panose="020B0604020202020204" pitchFamily="34" charset="0"/>
                <a:cs typeface="Arial" panose="020B0604020202020204" pitchFamily="34" charset="0"/>
              </a:rPr>
              <a:t>¿Qué cree que hace que una presentación oral sea eficaz?</a:t>
            </a:r>
          </a:p>
          <a:p>
            <a:pPr marL="171450" indent="-171450">
              <a:buFont typeface="Wingdings" panose="05000000000000000000" pitchFamily="2" charset="2"/>
              <a:buChar char="§"/>
            </a:pPr>
            <a:endParaRPr lang="es-GT" sz="1200" b="0"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cs typeface="Arial" panose="020B0604020202020204" pitchFamily="34" charset="0"/>
              </a:rPr>
              <a:t>Acuse recibo de la</a:t>
            </a:r>
            <a:r>
              <a:rPr lang="es-GT" sz="1200" b="0" noProof="0" dirty="0">
                <a:effectLst/>
                <a:latin typeface="Arial" panose="020B0604020202020204" pitchFamily="34" charset="0"/>
                <a:cs typeface="Arial" panose="020B0604020202020204" pitchFamily="34" charset="0"/>
              </a:rPr>
              <a:t>(s) respuesta(s). </a:t>
            </a:r>
            <a:r>
              <a:rPr lang="es-GT" sz="1200" b="1" noProof="0" dirty="0">
                <a:effectLst/>
                <a:latin typeface="Arial" panose="020B0604020202020204" pitchFamily="34" charset="0"/>
                <a:ea typeface="Calibri" panose="020F0502020204030204" pitchFamily="34" charset="0"/>
                <a:cs typeface="Arial" panose="020B0604020202020204" pitchFamily="34" charset="0"/>
              </a:rPr>
              <a:t>Respuesta: </a:t>
            </a:r>
            <a:r>
              <a:rPr lang="es-GT" sz="1200" i="1" noProof="0" dirty="0">
                <a:effectLst/>
                <a:latin typeface="Arial" panose="020B0604020202020204" pitchFamily="34" charset="0"/>
                <a:ea typeface="Calibri" panose="020F0502020204030204" pitchFamily="34" charset="0"/>
                <a:cs typeface="Arial" panose="020B0604020202020204" pitchFamily="34" charset="0"/>
              </a:rPr>
              <a:t>Una presentación oral eficaz tiene tres características: un contenido sólido, un diseño claro y una ejecución limpia.</a:t>
            </a:r>
          </a:p>
          <a:p>
            <a:pPr marL="171450" indent="-171450">
              <a:buFont typeface="Wingdings" panose="05000000000000000000" pitchFamily="2" charset="2"/>
              <a:buChar char="§"/>
            </a:pPr>
            <a:endParaRPr lang="es-GT" sz="1200" b="1" noProof="0" dirty="0">
              <a:effectLst/>
              <a:latin typeface="Arial" panose="020B0604020202020204" pitchFamily="34" charset="0"/>
              <a:ea typeface="+mn-ea"/>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ea typeface="+mn-ea"/>
                <a:cs typeface="Arial" panose="020B0604020202020204" pitchFamily="34" charset="0"/>
              </a:rPr>
              <a:t>Diga: </a:t>
            </a:r>
            <a:r>
              <a:rPr lang="es-GT" sz="1200" i="0" noProof="0" dirty="0">
                <a:effectLst/>
                <a:latin typeface="Arial" panose="020B0604020202020204" pitchFamily="34" charset="0"/>
                <a:ea typeface="Calibri" panose="020F0502020204030204" pitchFamily="34" charset="0"/>
                <a:cs typeface="Arial" panose="020B0604020202020204" pitchFamily="34" charset="0"/>
              </a:rPr>
              <a:t>Una presentación oral eficaz tiene tres características: </a:t>
            </a:r>
            <a:r>
              <a:rPr lang="es-GT" sz="1200" b="1" i="0" noProof="0" dirty="0">
                <a:effectLst/>
                <a:latin typeface="Arial" panose="020B0604020202020204" pitchFamily="34" charset="0"/>
                <a:ea typeface="Calibri" panose="020F0502020204030204" pitchFamily="34" charset="0"/>
                <a:cs typeface="Arial" panose="020B0604020202020204" pitchFamily="34" charset="0"/>
              </a:rPr>
              <a:t>&lt;CLICK&gt; </a:t>
            </a:r>
            <a:r>
              <a:rPr lang="es-GT" sz="1200" b="1" noProof="0" dirty="0">
                <a:effectLst/>
                <a:latin typeface="Arial" panose="020B0604020202020204" pitchFamily="34" charset="0"/>
                <a:ea typeface="Calibri" panose="020F0502020204030204" pitchFamily="34" charset="0"/>
                <a:cs typeface="Arial" panose="020B0604020202020204" pitchFamily="34" charset="0"/>
              </a:rPr>
              <a:t>un contenido sólido </a:t>
            </a:r>
            <a:r>
              <a:rPr lang="es-GT" sz="1200" noProof="0" dirty="0">
                <a:effectLst/>
                <a:latin typeface="Arial" panose="020B0604020202020204" pitchFamily="34" charset="0"/>
                <a:ea typeface="Calibri" panose="020F0502020204030204" pitchFamily="34" charset="0"/>
                <a:cs typeface="Arial" panose="020B0604020202020204" pitchFamily="34" charset="0"/>
              </a:rPr>
              <a:t>con ideas, conceptos y mensajes claros. </a:t>
            </a:r>
            <a:r>
              <a:rPr lang="es-GT" sz="1200" b="1" i="0" noProof="0" dirty="0">
                <a:effectLst/>
                <a:latin typeface="Arial" panose="020B0604020202020204" pitchFamily="34" charset="0"/>
                <a:ea typeface="Calibri" panose="020F0502020204030204" pitchFamily="34" charset="0"/>
                <a:cs typeface="Arial" panose="020B0604020202020204" pitchFamily="34" charset="0"/>
              </a:rPr>
              <a:t>&lt;CLICK&gt; </a:t>
            </a:r>
            <a:r>
              <a:rPr lang="es-GT" sz="1200" b="1" noProof="0" dirty="0">
                <a:effectLst/>
                <a:latin typeface="Arial" panose="020B0604020202020204" pitchFamily="34" charset="0"/>
                <a:ea typeface="Calibri" panose="020F0502020204030204" pitchFamily="34" charset="0"/>
                <a:cs typeface="Arial" panose="020B0604020202020204" pitchFamily="34" charset="0"/>
              </a:rPr>
              <a:t>un diseño claro </a:t>
            </a:r>
            <a:r>
              <a:rPr lang="es-GT" sz="1200" noProof="0" dirty="0">
                <a:effectLst/>
                <a:latin typeface="Arial" panose="020B0604020202020204" pitchFamily="34" charset="0"/>
                <a:ea typeface="Calibri" panose="020F0502020204030204" pitchFamily="34" charset="0"/>
                <a:cs typeface="Arial" panose="020B0604020202020204" pitchFamily="34" charset="0"/>
              </a:rPr>
              <a:t>con elementos visuales como diapositivas de PowerPoint o folletos que sean fáciles de leer e interpretar; y </a:t>
            </a:r>
            <a:r>
              <a:rPr lang="es-GT" sz="1200" b="1" i="0" noProof="0" dirty="0">
                <a:effectLst/>
                <a:latin typeface="Arial" panose="020B0604020202020204" pitchFamily="34" charset="0"/>
                <a:ea typeface="Calibri" panose="020F0502020204030204" pitchFamily="34" charset="0"/>
                <a:cs typeface="Arial" panose="020B0604020202020204" pitchFamily="34" charset="0"/>
              </a:rPr>
              <a:t>&lt;CLICK&gt; </a:t>
            </a:r>
            <a:r>
              <a:rPr lang="es-GT" sz="1200" b="1" noProof="0" dirty="0">
                <a:effectLst/>
                <a:latin typeface="Arial" panose="020B0604020202020204" pitchFamily="34" charset="0"/>
                <a:ea typeface="Calibri" panose="020F0502020204030204" pitchFamily="34" charset="0"/>
                <a:cs typeface="Arial" panose="020B0604020202020204" pitchFamily="34" charset="0"/>
              </a:rPr>
              <a:t>una ejecución limpia </a:t>
            </a:r>
            <a:r>
              <a:rPr lang="es-GT" sz="1200" noProof="0" dirty="0">
                <a:effectLst/>
                <a:latin typeface="Arial" panose="020B0604020202020204" pitchFamily="34" charset="0"/>
                <a:ea typeface="Calibri" panose="020F0502020204030204" pitchFamily="34" charset="0"/>
                <a:cs typeface="Arial" panose="020B0604020202020204" pitchFamily="34" charset="0"/>
              </a:rPr>
              <a:t>a través de buenas habilidades verbales desarrolladas con la práctica y la retroalimentación.</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7</a:t>
            </a:fld>
            <a:endParaRPr lang="en-US"/>
          </a:p>
        </p:txBody>
      </p:sp>
    </p:spTree>
    <p:extLst>
      <p:ext uri="{BB962C8B-B14F-4D97-AF65-F5344CB8AC3E}">
        <p14:creationId xmlns:p14="http://schemas.microsoft.com/office/powerpoint/2010/main" val="3794748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 </a:t>
            </a:r>
            <a:endParaRPr lang="fr-FR" sz="1200" b="1"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n-U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fr-FR" sz="1200" b="1" u="sng" dirty="0">
                <a:effectLst/>
                <a:latin typeface="Arial" panose="020B0604020202020204" pitchFamily="34" charset="0"/>
                <a:ea typeface="+mn-ea"/>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Independientemente del tipo de presentación que se haga, el desarrollo de una presentación puede dividirse en tres pasos básicos: planificar, preparar y </a:t>
            </a:r>
            <a:r>
              <a:rPr lang="en-US" sz="1200" dirty="0" err="1">
                <a:effectLst/>
                <a:latin typeface="Arial" panose="020B0604020202020204" pitchFamily="34" charset="0"/>
                <a:ea typeface="Times New Roman" panose="02020603050405020304" pitchFamily="18" charset="0"/>
                <a:cs typeface="Arial" panose="020B0604020202020204" pitchFamily="34" charset="0"/>
              </a:rPr>
              <a:t>entregar</a:t>
            </a:r>
            <a:r>
              <a:rPr lang="en-US" sz="1200" dirty="0">
                <a:effectLst/>
                <a:latin typeface="Arial" panose="020B0604020202020204" pitchFamily="34" charset="0"/>
                <a:ea typeface="Times New Roman" panose="02020603050405020304" pitchFamily="18" charset="0"/>
                <a:cs typeface="Arial" panose="020B0604020202020204" pitchFamily="34" charset="0"/>
              </a:rPr>
              <a:t>. Esta </a:t>
            </a:r>
            <a:r>
              <a:rPr lang="en-US" sz="1200" dirty="0" err="1">
                <a:effectLst/>
                <a:latin typeface="Arial" panose="020B0604020202020204" pitchFamily="34" charset="0"/>
                <a:ea typeface="Times New Roman" panose="02020603050405020304" pitchFamily="18" charset="0"/>
                <a:cs typeface="Arial" panose="020B0604020202020204" pitchFamily="34" charset="0"/>
              </a:rPr>
              <a:t>sesión</a:t>
            </a:r>
            <a:r>
              <a:rPr lang="en-US" sz="1200" dirty="0">
                <a:effectLst/>
                <a:latin typeface="Arial" panose="020B0604020202020204" pitchFamily="34" charset="0"/>
                <a:ea typeface="Times New Roman" panose="02020603050405020304" pitchFamily="18" charset="0"/>
                <a:cs typeface="Arial" panose="020B0604020202020204" pitchFamily="34" charset="0"/>
              </a:rPr>
              <a:t> repasará cada uno de estos componentes.</a:t>
            </a: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8</a:t>
            </a:fld>
            <a:endParaRPr lang="en-US"/>
          </a:p>
        </p:txBody>
      </p:sp>
    </p:spTree>
    <p:extLst>
      <p:ext uri="{BB962C8B-B14F-4D97-AF65-F5344CB8AC3E}">
        <p14:creationId xmlns:p14="http://schemas.microsoft.com/office/powerpoint/2010/main" val="934610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 </a:t>
            </a:r>
          </a:p>
          <a:p>
            <a:pPr marL="171450" indent="-171450">
              <a:buFont typeface="Wingdings" panose="05000000000000000000" pitchFamily="2" charset="2"/>
              <a:buChar char="§"/>
            </a:pPr>
            <a:endParaRPr lang="es-GT"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mn-ea"/>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La planificación es lo primero. La fase de planificación tiene lugar antes de desarrollar el contenido de una presentación. Durante esta fase, el presentador debe:</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identificar y describir la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audiencia</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definir 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propósito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la presentación</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elegir 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método de entrega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y</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establecer la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estructura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la presentación.</a:t>
            </a:r>
          </a:p>
          <a:p>
            <a:pPr marL="628650" marR="0" lvl="1" indent="-171450">
              <a:lnSpc>
                <a:spcPct val="115000"/>
              </a:lnSpc>
              <a:spcBef>
                <a:spcPts val="0"/>
              </a:spcBef>
              <a:spcAft>
                <a:spcPts val="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Hablaremos de cada uno de estos aspectos de la planificación de la presentación.</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9</a:t>
            </a:fld>
            <a:endParaRPr lang="en-US"/>
          </a:p>
        </p:txBody>
      </p:sp>
    </p:spTree>
    <p:extLst>
      <p:ext uri="{BB962C8B-B14F-4D97-AF65-F5344CB8AC3E}">
        <p14:creationId xmlns:p14="http://schemas.microsoft.com/office/powerpoint/2010/main" val="2671925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3315175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01394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aprendizaje</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67615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567478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1434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93422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2723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550041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498805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90592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49454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778682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96661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232358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41040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306276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290673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752803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586469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CA41CCC5-F48C-414A-BDD1-7F9B65BCB7CA}" type="datetimeFigureOut">
              <a:rPr lang="en-US" smtClean="0"/>
              <a:t>3/23/2026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CA50EE77-C776-4B3E-B53D-4F93E697A0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919760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369005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3450428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110622"/>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6459656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1029222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359020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413398223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5819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5719282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388917776"/>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cxnSp>
        <p:nvCxnSpPr>
          <p:cNvPr id="7" name="Straight Connector 6"/>
          <p:cNvCxnSpPr/>
          <p:nvPr userDrawn="1"/>
        </p:nvCxnSpPr>
        <p:spPr>
          <a:xfrm>
            <a:off x="436033" y="5942013"/>
            <a:ext cx="11150600" cy="0"/>
          </a:xfrm>
          <a:prstGeom prst="line">
            <a:avLst/>
          </a:prstGeom>
          <a:ln w="50800">
            <a:solidFill>
              <a:srgbClr val="336799"/>
            </a:solidFill>
          </a:ln>
        </p:spPr>
        <p:style>
          <a:lnRef idx="1">
            <a:schemeClr val="accent1"/>
          </a:lnRef>
          <a:fillRef idx="0">
            <a:schemeClr val="accent1"/>
          </a:fillRef>
          <a:effectRef idx="0">
            <a:schemeClr val="accent1"/>
          </a:effectRef>
          <a:fontRef idx="minor">
            <a:schemeClr val="tx1"/>
          </a:fontRef>
        </p:style>
      </p:cxnSp>
      <p:pic>
        <p:nvPicPr>
          <p:cNvPr id="8" name="Picture 9"/>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auto">
          <a:xfrm>
            <a:off x="7315200" y="2533650"/>
            <a:ext cx="42672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69384" y="179388"/>
            <a:ext cx="2681816"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userDrawn="1"/>
        </p:nvCxnSpPr>
        <p:spPr>
          <a:xfrm>
            <a:off x="436033" y="5942013"/>
            <a:ext cx="11150600"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userDrawn="1"/>
        </p:nvSpPr>
        <p:spPr bwMode="auto">
          <a:xfrm>
            <a:off x="436034" y="1417639"/>
            <a:ext cx="637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defRPr/>
            </a:pPr>
            <a:r>
              <a:rPr lang="en-US" altLang="en-US" sz="2400">
                <a:solidFill>
                  <a:srgbClr val="00820C"/>
                </a:solidFill>
                <a:latin typeface="Franklin Gothic Medium" panose="020B0603020102020204" pitchFamily="34" charset="0"/>
              </a:rPr>
              <a:t>FETP-Frontline + One Health</a:t>
            </a:r>
          </a:p>
        </p:txBody>
      </p:sp>
      <p:sp>
        <p:nvSpPr>
          <p:cNvPr id="12" name="Text Placeholder 3"/>
          <p:cNvSpPr>
            <a:spLocks noGrp="1"/>
          </p:cNvSpPr>
          <p:nvPr>
            <p:ph type="body" sz="quarter" idx="16"/>
          </p:nvPr>
        </p:nvSpPr>
        <p:spPr>
          <a:xfrm>
            <a:off x="6299201" y="609600"/>
            <a:ext cx="5292708" cy="521208"/>
          </a:xfrm>
          <a:prstGeom prst="rect">
            <a:avLst/>
          </a:prstGeom>
        </p:spPr>
        <p:txBody>
          <a:bodyPr/>
          <a:lstStyle>
            <a:lvl1pPr marL="0" indent="0" algn="r">
              <a:buNone/>
              <a:defRPr b="1"/>
            </a:lvl1pPr>
          </a:lstStyle>
          <a:p>
            <a:pPr lvl="0"/>
            <a:r>
              <a:rPr lang="en-US"/>
              <a:t>Edit Master text styles</a:t>
            </a:r>
          </a:p>
        </p:txBody>
      </p:sp>
      <p:sp>
        <p:nvSpPr>
          <p:cNvPr id="13" name="Text Placeholder 27">
            <a:extLst>
              <a:ext uri="{FF2B5EF4-FFF2-40B4-BE49-F238E27FC236}">
                <a16:creationId xmlns:a16="http://schemas.microsoft.com/office/drawing/2014/main" id="{DE773544-E4A4-45D2-B3A4-D098E3E21F95}"/>
              </a:ext>
            </a:extLst>
          </p:cNvPr>
          <p:cNvSpPr>
            <a:spLocks noGrp="1"/>
          </p:cNvSpPr>
          <p:nvPr>
            <p:ph type="body" sz="quarter" idx="13"/>
          </p:nvPr>
        </p:nvSpPr>
        <p:spPr>
          <a:xfrm>
            <a:off x="436228" y="1876497"/>
            <a:ext cx="7255739" cy="739467"/>
          </a:xfrm>
          <a:prstGeom prst="rect">
            <a:avLst/>
          </a:prstGeom>
        </p:spPr>
        <p:txBody>
          <a:bodyPr lIns="0" rIns="0"/>
          <a:lstStyle>
            <a:lvl1pPr marL="0" indent="0">
              <a:lnSpc>
                <a:spcPct val="100000"/>
              </a:lnSpc>
              <a:spcBef>
                <a:spcPts val="0"/>
              </a:spcBef>
              <a:spcAft>
                <a:spcPts val="0"/>
              </a:spcAft>
              <a:buFontTx/>
              <a:buNone/>
              <a:defRPr sz="4000" b="1" i="0" baseline="0">
                <a:solidFill>
                  <a:srgbClr val="00953A"/>
                </a:solidFill>
                <a:latin typeface="Franklin Gothic Medium" panose="020B0603020102020204" pitchFamily="34" charset="0"/>
                <a:cs typeface="Franklin Gothic Medium" panose="020B0603020102020204" pitchFamily="34" charset="0"/>
              </a:defRPr>
            </a:lvl1pPr>
            <a:lvl2pPr>
              <a:buNone/>
              <a:defRPr sz="3200" b="0" i="0" baseline="0">
                <a:latin typeface="Arial Black"/>
                <a:cs typeface="Arial Black"/>
              </a:defRPr>
            </a:lvl2pPr>
            <a:lvl3pPr>
              <a:buNone/>
              <a:defRPr sz="3200" b="0" i="0" baseline="0">
                <a:latin typeface="Arial Black"/>
                <a:cs typeface="Arial Black"/>
              </a:defRPr>
            </a:lvl3pPr>
            <a:lvl4pPr>
              <a:buNone/>
              <a:defRPr sz="3200" b="0" i="0" baseline="0">
                <a:latin typeface="Arial Black"/>
                <a:cs typeface="Arial Black"/>
              </a:defRPr>
            </a:lvl4pPr>
            <a:lvl5pPr>
              <a:buNone/>
              <a:defRPr sz="3200" b="0" i="0" baseline="0">
                <a:latin typeface="Arial Black"/>
                <a:cs typeface="Arial Black"/>
              </a:defRPr>
            </a:lvl5pPr>
          </a:lstStyle>
          <a:p>
            <a:pPr lvl="0"/>
            <a:r>
              <a:rPr lang="en-US"/>
              <a:t>Edit Master text styles</a:t>
            </a:r>
          </a:p>
        </p:txBody>
      </p:sp>
      <p:sp>
        <p:nvSpPr>
          <p:cNvPr id="15" name="Text Placeholder 27">
            <a:extLst>
              <a:ext uri="{FF2B5EF4-FFF2-40B4-BE49-F238E27FC236}">
                <a16:creationId xmlns:a16="http://schemas.microsoft.com/office/drawing/2014/main" id="{45EB4CC8-6102-4944-B1B1-F3CD3A44FA31}"/>
              </a:ext>
            </a:extLst>
          </p:cNvPr>
          <p:cNvSpPr>
            <a:spLocks noGrp="1"/>
          </p:cNvSpPr>
          <p:nvPr>
            <p:ph type="body" sz="quarter" idx="17"/>
          </p:nvPr>
        </p:nvSpPr>
        <p:spPr>
          <a:xfrm>
            <a:off x="436227" y="2622920"/>
            <a:ext cx="7996572" cy="739467"/>
          </a:xfrm>
          <a:prstGeom prst="rect">
            <a:avLst/>
          </a:prstGeom>
        </p:spPr>
        <p:txBody>
          <a:bodyPr lIns="0" rIns="0"/>
          <a:lstStyle>
            <a:lvl1pPr marL="0" indent="0">
              <a:lnSpc>
                <a:spcPct val="100000"/>
              </a:lnSpc>
              <a:spcBef>
                <a:spcPts val="0"/>
              </a:spcBef>
              <a:spcAft>
                <a:spcPts val="0"/>
              </a:spcAft>
              <a:buFontTx/>
              <a:buNone/>
              <a:defRPr sz="4000" b="0" i="0" baseline="0">
                <a:solidFill>
                  <a:schemeClr val="tx1"/>
                </a:solidFill>
                <a:latin typeface="Franklin Gothic Medium" panose="020B0603020102020204" pitchFamily="34" charset="0"/>
                <a:cs typeface="Franklin Gothic Medium" panose="020B0603020102020204" pitchFamily="34" charset="0"/>
              </a:defRPr>
            </a:lvl1pPr>
            <a:lvl2pPr>
              <a:buNone/>
              <a:defRPr sz="3200" b="0" i="0" baseline="0">
                <a:latin typeface="Arial Black"/>
                <a:cs typeface="Arial Black"/>
              </a:defRPr>
            </a:lvl2pPr>
            <a:lvl3pPr>
              <a:buNone/>
              <a:defRPr sz="3200" b="0" i="0" baseline="0">
                <a:latin typeface="Arial Black"/>
                <a:cs typeface="Arial Black"/>
              </a:defRPr>
            </a:lvl3pPr>
            <a:lvl4pPr>
              <a:buNone/>
              <a:defRPr sz="3200" b="0" i="0" baseline="0">
                <a:latin typeface="Arial Black"/>
                <a:cs typeface="Arial Black"/>
              </a:defRPr>
            </a:lvl4pPr>
            <a:lvl5pPr>
              <a:buNone/>
              <a:defRPr sz="3200" b="0" i="0" baseline="0">
                <a:latin typeface="Arial Black"/>
                <a:cs typeface="Arial Black"/>
              </a:defRPr>
            </a:lvl5pPr>
          </a:lstStyle>
          <a:p>
            <a:pPr lvl="0"/>
            <a:r>
              <a:rPr lang="en-US"/>
              <a:t>Edit Master text styles</a:t>
            </a:r>
          </a:p>
        </p:txBody>
      </p:sp>
      <p:sp>
        <p:nvSpPr>
          <p:cNvPr id="16" name="Subtitle 2"/>
          <p:cNvSpPr>
            <a:spLocks noGrp="1"/>
          </p:cNvSpPr>
          <p:nvPr>
            <p:ph type="subTitle" idx="1"/>
          </p:nvPr>
        </p:nvSpPr>
        <p:spPr>
          <a:xfrm>
            <a:off x="8127999" y="6167447"/>
            <a:ext cx="3467999" cy="498324"/>
          </a:xfrm>
          <a:prstGeom prst="rect">
            <a:avLst/>
          </a:prstGeom>
        </p:spPr>
        <p:txBody>
          <a:bodyPr/>
          <a:lstStyle>
            <a:lvl1pPr marL="0" indent="0" algn="r">
              <a:buNone/>
              <a:defRPr sz="18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5"/>
          <p:cNvSpPr>
            <a:spLocks noGrp="1"/>
          </p:cNvSpPr>
          <p:nvPr>
            <p:ph type="body" sz="quarter" idx="11"/>
          </p:nvPr>
        </p:nvSpPr>
        <p:spPr>
          <a:xfrm>
            <a:off x="418169" y="6168596"/>
            <a:ext cx="7608231" cy="50292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pPr lvl="0"/>
            <a:r>
              <a:rPr lang="en-US"/>
              <a:t>Edit Master text styles</a:t>
            </a:r>
          </a:p>
        </p:txBody>
      </p:sp>
    </p:spTree>
    <p:extLst>
      <p:ext uri="{BB962C8B-B14F-4D97-AF65-F5344CB8AC3E}">
        <p14:creationId xmlns:p14="http://schemas.microsoft.com/office/powerpoint/2010/main" val="3197476274"/>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3"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7" name="Straight Connector 6"/>
          <p:cNvCxnSpPr/>
          <p:nvPr userDrawn="1"/>
        </p:nvCxnSpPr>
        <p:spPr>
          <a:xfrm>
            <a:off x="548218" y="114300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5400"/>
            <a:ext cx="11094720" cy="111760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86415294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2_Learning Objectives">
    <p:spTree>
      <p:nvGrpSpPr>
        <p:cNvPr id="1" name=""/>
        <p:cNvGrpSpPr/>
        <p:nvPr/>
      </p:nvGrpSpPr>
      <p:grpSpPr>
        <a:xfrm>
          <a:off x="0" y="0"/>
          <a:ext cx="0" cy="0"/>
          <a:chOff x="0" y="0"/>
          <a:chExt cx="0" cy="0"/>
        </a:xfrm>
      </p:grpSpPr>
      <p:sp>
        <p:nvSpPr>
          <p:cNvPr id="4"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8BA4C540-C2DD-4BC4-AF21-5B6591183F01}"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5"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7" name="Rectangle 6"/>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548218" y="114300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userDrawn="1"/>
        </p:nvSpPr>
        <p:spPr bwMode="auto">
          <a:xfrm>
            <a:off x="548218" y="469900"/>
            <a:ext cx="1109556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spcBef>
                <a:spcPts val="1200"/>
              </a:spcBef>
              <a:defRPr/>
            </a:pPr>
            <a:r>
              <a:rPr lang="en-US" altLang="en-US" sz="3600">
                <a:latin typeface="Franklin Gothic Medium" panose="020B0603020102020204" pitchFamily="34" charset="0"/>
              </a:rPr>
              <a:t>Lesson 2.06 Summary</a:t>
            </a:r>
          </a:p>
          <a:p>
            <a:pPr>
              <a:spcBef>
                <a:spcPts val="1200"/>
              </a:spcBef>
              <a:defRPr/>
            </a:pPr>
            <a:r>
              <a:rPr lang="en-US" altLang="en-US" sz="2800">
                <a:latin typeface="Arial" panose="020B0604020202020204" pitchFamily="34" charset="0"/>
              </a:rPr>
              <a:t>At the end of this lesson, you will be able to:</a:t>
            </a:r>
          </a:p>
          <a:p>
            <a:pPr>
              <a:spcBef>
                <a:spcPts val="1200"/>
              </a:spcBef>
              <a:defRPr/>
            </a:pPr>
            <a:endParaRPr lang="en-US" altLang="en-US" sz="2800">
              <a:latin typeface="Arial" panose="020B0604020202020204" pitchFamily="34" charset="0"/>
            </a:endParaRPr>
          </a:p>
        </p:txBody>
      </p:sp>
      <p:sp>
        <p:nvSpPr>
          <p:cNvPr id="3" name="Content Placeholder 2"/>
          <p:cNvSpPr>
            <a:spLocks noGrp="1"/>
          </p:cNvSpPr>
          <p:nvPr>
            <p:ph idx="1"/>
          </p:nvPr>
        </p:nvSpPr>
        <p:spPr>
          <a:xfrm>
            <a:off x="548640" y="1739901"/>
            <a:ext cx="11094720" cy="4660898"/>
          </a:xfrm>
          <a:prstGeom prst="rect">
            <a:avLst/>
          </a:prstGeom>
        </p:spPr>
        <p:txBody>
          <a:bodyPr/>
          <a:lstStyle>
            <a:lvl1pPr>
              <a:spcBef>
                <a:spcPts val="600"/>
              </a:spcBef>
              <a:buClr>
                <a:srgbClr val="00820C"/>
              </a:buClr>
              <a:buFont typeface="Wingdings" pitchFamily="2" charset="2"/>
              <a:buChar char="§"/>
              <a:defRPr sz="2800"/>
            </a:lvl1pPr>
            <a:lvl2pPr>
              <a:spcBef>
                <a:spcPts val="600"/>
              </a:spcBef>
              <a:buClr>
                <a:srgbClr val="00953A"/>
              </a:buClr>
              <a:defRPr sz="2800"/>
            </a:lvl2pPr>
            <a:lvl3pPr>
              <a:spcBef>
                <a:spcPts val="0"/>
              </a:spcBef>
              <a:buClr>
                <a:srgbClr val="00953A"/>
              </a:buClr>
              <a:defRPr sz="2400"/>
            </a:lvl3pPr>
            <a:lvl4pPr>
              <a:spcBef>
                <a:spcPts val="0"/>
              </a:spcBef>
              <a:buClr>
                <a:srgbClr val="00953A"/>
              </a:buClr>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4625412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Learning Objectives">
    <p:spTree>
      <p:nvGrpSpPr>
        <p:cNvPr id="1" name=""/>
        <p:cNvGrpSpPr/>
        <p:nvPr/>
      </p:nvGrpSpPr>
      <p:grpSpPr>
        <a:xfrm>
          <a:off x="0" y="0"/>
          <a:ext cx="0" cy="0"/>
          <a:chOff x="0" y="0"/>
          <a:chExt cx="0" cy="0"/>
        </a:xfrm>
      </p:grpSpPr>
      <p:sp>
        <p:nvSpPr>
          <p:cNvPr id="4"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8BA4C540-C2DD-4BC4-AF21-5B6591183F01}"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5"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7" name="Rectangle 6"/>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548218" y="114300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userDrawn="1"/>
        </p:nvSpPr>
        <p:spPr bwMode="auto">
          <a:xfrm>
            <a:off x="548218" y="469900"/>
            <a:ext cx="1109556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spcBef>
                <a:spcPts val="1200"/>
              </a:spcBef>
              <a:defRPr/>
            </a:pPr>
            <a:r>
              <a:rPr lang="en-US" altLang="en-US" sz="3600">
                <a:latin typeface="Franklin Gothic Medium" panose="020B0603020102020204" pitchFamily="34" charset="0"/>
              </a:rPr>
              <a:t>Lesson 2.06 Learning Objectives</a:t>
            </a:r>
          </a:p>
          <a:p>
            <a:pPr>
              <a:spcBef>
                <a:spcPts val="1200"/>
              </a:spcBef>
              <a:defRPr/>
            </a:pPr>
            <a:r>
              <a:rPr lang="en-US" altLang="en-US" sz="2800">
                <a:latin typeface="Arial" panose="020B0604020202020204" pitchFamily="34" charset="0"/>
              </a:rPr>
              <a:t>At the end of this lesson, you will be able to:</a:t>
            </a:r>
          </a:p>
          <a:p>
            <a:pPr>
              <a:spcBef>
                <a:spcPts val="1200"/>
              </a:spcBef>
              <a:defRPr/>
            </a:pPr>
            <a:endParaRPr lang="en-US" altLang="en-US" sz="2800">
              <a:latin typeface="Arial" panose="020B0604020202020204" pitchFamily="34" charset="0"/>
            </a:endParaRPr>
          </a:p>
        </p:txBody>
      </p:sp>
      <p:sp>
        <p:nvSpPr>
          <p:cNvPr id="3" name="Content Placeholder 2"/>
          <p:cNvSpPr>
            <a:spLocks noGrp="1"/>
          </p:cNvSpPr>
          <p:nvPr>
            <p:ph idx="1"/>
          </p:nvPr>
        </p:nvSpPr>
        <p:spPr>
          <a:xfrm>
            <a:off x="548640" y="1739901"/>
            <a:ext cx="11094720" cy="4660898"/>
          </a:xfrm>
          <a:prstGeom prst="rect">
            <a:avLst/>
          </a:prstGeom>
        </p:spPr>
        <p:txBody>
          <a:bodyPr/>
          <a:lstStyle>
            <a:lvl1pPr>
              <a:spcBef>
                <a:spcPts val="600"/>
              </a:spcBef>
              <a:buClr>
                <a:srgbClr val="00820C"/>
              </a:buClr>
              <a:buFont typeface="Wingdings" pitchFamily="2" charset="2"/>
              <a:buChar char="§"/>
              <a:defRPr sz="2800"/>
            </a:lvl1pPr>
            <a:lvl2pPr>
              <a:spcBef>
                <a:spcPts val="600"/>
              </a:spcBef>
              <a:buClr>
                <a:srgbClr val="00953A"/>
              </a:buClr>
              <a:defRPr sz="2800"/>
            </a:lvl2pPr>
            <a:lvl3pPr>
              <a:spcBef>
                <a:spcPts val="0"/>
              </a:spcBef>
              <a:buClr>
                <a:srgbClr val="00953A"/>
              </a:buClr>
              <a:defRPr sz="2400"/>
            </a:lvl3pPr>
            <a:lvl4pPr>
              <a:spcBef>
                <a:spcPts val="0"/>
              </a:spcBef>
              <a:buClr>
                <a:srgbClr val="00953A"/>
              </a:buClr>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7226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61926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Learning Objectives">
    <p:spTree>
      <p:nvGrpSpPr>
        <p:cNvPr id="1" name=""/>
        <p:cNvGrpSpPr/>
        <p:nvPr/>
      </p:nvGrpSpPr>
      <p:grpSpPr>
        <a:xfrm>
          <a:off x="0" y="0"/>
          <a:ext cx="0" cy="0"/>
          <a:chOff x="0" y="0"/>
          <a:chExt cx="0" cy="0"/>
        </a:xfrm>
      </p:grpSpPr>
      <p:sp>
        <p:nvSpPr>
          <p:cNvPr id="4"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8BA4C540-C2DD-4BC4-AF21-5B6591183F01}"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5"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7" name="Rectangle 6"/>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548218" y="114300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userDrawn="1"/>
        </p:nvSpPr>
        <p:spPr bwMode="auto">
          <a:xfrm>
            <a:off x="548218" y="469900"/>
            <a:ext cx="1109556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spcBef>
                <a:spcPts val="1200"/>
              </a:spcBef>
              <a:defRPr/>
            </a:pPr>
            <a:r>
              <a:rPr lang="en-US" altLang="en-US" sz="3600">
                <a:latin typeface="Franklin Gothic Medium" panose="020B0603020102020204" pitchFamily="34" charset="0"/>
              </a:rPr>
              <a:t>Lesson 2.06 Learning Objectives</a:t>
            </a:r>
          </a:p>
          <a:p>
            <a:pPr>
              <a:spcBef>
                <a:spcPts val="1200"/>
              </a:spcBef>
              <a:defRPr/>
            </a:pPr>
            <a:r>
              <a:rPr lang="en-US" altLang="en-US" sz="2800">
                <a:latin typeface="Arial" panose="020B0604020202020204" pitchFamily="34" charset="0"/>
              </a:rPr>
              <a:t>At the end of this lesson, you will be able to:</a:t>
            </a:r>
          </a:p>
          <a:p>
            <a:pPr>
              <a:spcBef>
                <a:spcPts val="1200"/>
              </a:spcBef>
              <a:defRPr/>
            </a:pPr>
            <a:endParaRPr lang="en-US" altLang="en-US" sz="2800">
              <a:latin typeface="Arial" panose="020B0604020202020204" pitchFamily="34" charset="0"/>
            </a:endParaRPr>
          </a:p>
        </p:txBody>
      </p:sp>
      <p:sp>
        <p:nvSpPr>
          <p:cNvPr id="3" name="Content Placeholder 2"/>
          <p:cNvSpPr>
            <a:spLocks noGrp="1"/>
          </p:cNvSpPr>
          <p:nvPr>
            <p:ph idx="1"/>
          </p:nvPr>
        </p:nvSpPr>
        <p:spPr>
          <a:xfrm>
            <a:off x="548640" y="1739901"/>
            <a:ext cx="11094720" cy="4660898"/>
          </a:xfrm>
          <a:prstGeom prst="rect">
            <a:avLst/>
          </a:prstGeom>
        </p:spPr>
        <p:txBody>
          <a:bodyPr/>
          <a:lstStyle>
            <a:lvl1pPr>
              <a:spcBef>
                <a:spcPts val="600"/>
              </a:spcBef>
              <a:buClr>
                <a:srgbClr val="00820C"/>
              </a:buClr>
              <a:buFont typeface="Wingdings" pitchFamily="2" charset="2"/>
              <a:buChar char="§"/>
              <a:defRPr sz="2800"/>
            </a:lvl1pPr>
            <a:lvl2pPr>
              <a:spcBef>
                <a:spcPts val="600"/>
              </a:spcBef>
              <a:buClr>
                <a:srgbClr val="00953A"/>
              </a:buClr>
              <a:defRPr sz="2800"/>
            </a:lvl2pPr>
            <a:lvl3pPr>
              <a:spcBef>
                <a:spcPts val="0"/>
              </a:spcBef>
              <a:buClr>
                <a:srgbClr val="00953A"/>
              </a:buClr>
              <a:defRPr sz="2400"/>
            </a:lvl3pPr>
            <a:lvl4pPr>
              <a:spcBef>
                <a:spcPts val="0"/>
              </a:spcBef>
              <a:buClr>
                <a:srgbClr val="00953A"/>
              </a:buClr>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0" name="TextBox 9">
            <a:extLst>
              <a:ext uri="{FF2B5EF4-FFF2-40B4-BE49-F238E27FC236}">
                <a16:creationId xmlns:a16="http://schemas.microsoft.com/office/drawing/2014/main" id="{6D4051DD-DB8B-4F75-9B8B-B3EA37B03AA4}"/>
              </a:ext>
            </a:extLst>
          </p:cNvPr>
          <p:cNvSpPr txBox="1">
            <a:spLocks noChangeArrowheads="1"/>
          </p:cNvSpPr>
          <p:nvPr userDrawn="1"/>
        </p:nvSpPr>
        <p:spPr bwMode="auto">
          <a:xfrm>
            <a:off x="3149600" y="5705476"/>
            <a:ext cx="5486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lgn="ctr">
              <a:defRPr/>
            </a:pPr>
            <a:r>
              <a:rPr lang="en-US" altLang="en-US" sz="5400">
                <a:latin typeface="Arial" panose="020B0604020202020204" pitchFamily="34" charset="0"/>
              </a:rPr>
              <a:t>Questions?</a:t>
            </a:r>
          </a:p>
        </p:txBody>
      </p:sp>
    </p:spTree>
    <p:extLst>
      <p:ext uri="{BB962C8B-B14F-4D97-AF65-F5344CB8AC3E}">
        <p14:creationId xmlns:p14="http://schemas.microsoft.com/office/powerpoint/2010/main" val="34656878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Blank with bottom strip, logo">
    <p:spTree>
      <p:nvGrpSpPr>
        <p:cNvPr id="1" name=""/>
        <p:cNvGrpSpPr/>
        <p:nvPr/>
      </p:nvGrpSpPr>
      <p:grpSpPr>
        <a:xfrm>
          <a:off x="0" y="0"/>
          <a:ext cx="0" cy="0"/>
          <a:chOff x="0" y="0"/>
          <a:chExt cx="0" cy="0"/>
        </a:xfrm>
      </p:grpSpPr>
      <p:sp>
        <p:nvSpPr>
          <p:cNvPr id="2"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3"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4"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5" name="Rectangle 4"/>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0979853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otal_Blank">
    <p:spTree>
      <p:nvGrpSpPr>
        <p:cNvPr id="1" name=""/>
        <p:cNvGrpSpPr/>
        <p:nvPr/>
      </p:nvGrpSpPr>
      <p:grpSpPr>
        <a:xfrm>
          <a:off x="0" y="0"/>
          <a:ext cx="0" cy="0"/>
          <a:chOff x="0" y="0"/>
          <a:chExt cx="0" cy="0"/>
        </a:xfrm>
      </p:grpSpPr>
      <p:sp>
        <p:nvSpPr>
          <p:cNvPr id="3"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spTree>
    <p:extLst>
      <p:ext uri="{BB962C8B-B14F-4D97-AF65-F5344CB8AC3E}">
        <p14:creationId xmlns:p14="http://schemas.microsoft.com/office/powerpoint/2010/main" val="29225445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FE079-6FBF-AC7A-BA46-3B0D1BBEBAF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495575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9295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914525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75046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02616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los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iconos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del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curso</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797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Icono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err="1">
                          <a:solidFill>
                            <a:schemeClr val="dk1"/>
                          </a:solidFill>
                          <a:latin typeface="+mn-lt"/>
                          <a:ea typeface="Arial"/>
                          <a:cs typeface="Arial"/>
                          <a:sym typeface="Arial"/>
                        </a:rPr>
                        <a:t>Objetivos</a:t>
                      </a:r>
                      <a:r>
                        <a:rPr lang="en-US" sz="2000" b="1" dirty="0">
                          <a:solidFill>
                            <a:schemeClr val="dk1"/>
                          </a:solidFill>
                          <a:latin typeface="+mn-lt"/>
                          <a:ea typeface="Arial"/>
                          <a:cs typeface="Arial"/>
                          <a:sym typeface="Arial"/>
                        </a:rPr>
                        <a:t> </a:t>
                      </a:r>
                      <a:r>
                        <a:rPr lang="en-US" sz="2000" b="0" dirty="0">
                          <a:solidFill>
                            <a:schemeClr val="dk1"/>
                          </a:solidFill>
                          <a:latin typeface="+mn-lt"/>
                          <a:ea typeface="Arial"/>
                          <a:cs typeface="Arial"/>
                          <a:sym typeface="Arial"/>
                        </a:rPr>
                        <a:t>de la </a:t>
                      </a:r>
                      <a:r>
                        <a:rPr lang="en-US" sz="2000" b="0" dirty="0" err="1">
                          <a:solidFill>
                            <a:schemeClr val="dk1"/>
                          </a:solidFill>
                          <a:latin typeface="+mn-lt"/>
                          <a:ea typeface="Arial"/>
                          <a:cs typeface="Arial"/>
                          <a:sym typeface="Arial"/>
                        </a:rPr>
                        <a:t>sesión</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dirty="0">
                          <a:solidFill>
                            <a:schemeClr val="dk1"/>
                          </a:solidFill>
                          <a:latin typeface="+mn-lt"/>
                          <a:ea typeface="Arial"/>
                          <a:cs typeface="Arial"/>
                          <a:sym typeface="Arial"/>
                        </a:rPr>
                        <a:t>Diálogo de descubrimiento </a:t>
                      </a:r>
                      <a:r>
                        <a:rPr lang="es-ES" sz="2000" b="0" dirty="0">
                          <a:solidFill>
                            <a:schemeClr val="dk1"/>
                          </a:solidFill>
                          <a:latin typeface="+mn-lt"/>
                          <a:ea typeface="Arial"/>
                          <a:cs typeface="Arial"/>
                          <a:sym typeface="Arial"/>
                        </a:rPr>
                        <a:t>invita a compartir ideas </a:t>
                      </a:r>
                      <a:br>
                        <a:rPr lang="es-ES" sz="2000" b="0" dirty="0">
                          <a:solidFill>
                            <a:schemeClr val="dk1"/>
                          </a:solidFill>
                          <a:latin typeface="+mn-lt"/>
                          <a:ea typeface="Arial"/>
                          <a:cs typeface="Arial"/>
                          <a:sym typeface="Arial"/>
                        </a:rPr>
                      </a:br>
                      <a:r>
                        <a:rPr lang="es-ES" sz="2000" b="0" dirty="0">
                          <a:solidFill>
                            <a:schemeClr val="dk1"/>
                          </a:solidFill>
                          <a:latin typeface="+mn-lt"/>
                          <a:ea typeface="Arial"/>
                          <a:cs typeface="Arial"/>
                          <a:sym typeface="Arial"/>
                        </a:rPr>
                        <a:t>y experiencias</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dirty="0">
                          <a:solidFill>
                            <a:schemeClr val="dk1"/>
                          </a:solidFill>
                          <a:latin typeface="+mn-lt"/>
                          <a:ea typeface="Arial"/>
                          <a:cs typeface="Arial"/>
                          <a:sym typeface="Arial"/>
                        </a:rPr>
                        <a:t>Actividad </a:t>
                      </a:r>
                      <a:r>
                        <a:rPr lang="es-ES" sz="2000" b="0" dirty="0">
                          <a:solidFill>
                            <a:schemeClr val="dk1"/>
                          </a:solidFill>
                          <a:latin typeface="+mn-lt"/>
                          <a:ea typeface="Arial"/>
                          <a:cs typeface="Arial"/>
                          <a:sym typeface="Arial"/>
                        </a:rPr>
                        <a:t>realizada individualmente o en grupo</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err="1">
                          <a:solidFill>
                            <a:schemeClr val="dk1"/>
                          </a:solidFill>
                          <a:latin typeface="+mn-lt"/>
                          <a:ea typeface="Arial"/>
                          <a:cs typeface="Arial"/>
                          <a:sym typeface="Arial"/>
                        </a:rPr>
                        <a:t>Destaca</a:t>
                      </a:r>
                      <a:r>
                        <a:rPr lang="en-US" sz="2000" b="1"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multisectorial</a:t>
                      </a:r>
                      <a:r>
                        <a:rPr lang="en-US" sz="2000" b="0" dirty="0">
                          <a:solidFill>
                            <a:schemeClr val="dk1"/>
                          </a:solidFill>
                          <a:latin typeface="+mn-lt"/>
                          <a:ea typeface="Arial"/>
                          <a:cs typeface="Arial"/>
                          <a:sym typeface="Arial"/>
                        </a:rPr>
                        <a:t> o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de Una </a:t>
                      </a:r>
                      <a:br>
                        <a:rPr lang="en-US" sz="2000" b="0" dirty="0">
                          <a:solidFill>
                            <a:schemeClr val="dk1"/>
                          </a:solidFill>
                          <a:latin typeface="+mn-lt"/>
                          <a:ea typeface="Arial"/>
                          <a:cs typeface="Arial"/>
                          <a:sym typeface="Arial"/>
                        </a:rPr>
                      </a:br>
                      <a:r>
                        <a:rPr lang="en-US" sz="2000" b="0" dirty="0">
                          <a:solidFill>
                            <a:schemeClr val="dk1"/>
                          </a:solidFill>
                          <a:latin typeface="+mn-lt"/>
                          <a:ea typeface="Arial"/>
                          <a:cs typeface="Arial"/>
                          <a:sym typeface="Arial"/>
                        </a:rPr>
                        <a:t>Sola </a:t>
                      </a:r>
                      <a:r>
                        <a:rPr lang="en-US" sz="2000" b="0" dirty="0" err="1">
                          <a:solidFill>
                            <a:schemeClr val="dk1"/>
                          </a:solidFill>
                          <a:latin typeface="+mn-lt"/>
                          <a:ea typeface="Arial"/>
                          <a:cs typeface="Arial"/>
                          <a:sym typeface="Arial"/>
                        </a:rPr>
                        <a:t>Salud</a:t>
                      </a:r>
                      <a:endParaRPr lang="en-US" sz="2000" b="0" dirty="0">
                        <a:solidFill>
                          <a:schemeClr val="dk1"/>
                        </a:solidFill>
                        <a:latin typeface="+mn-lt"/>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04121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7170872D-4227-46BA-5CA6-ADD45D188E0D}"/>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
        <p:nvSpPr>
          <p:cNvPr id="3" name="Rectangle 2">
            <a:extLst>
              <a:ext uri="{FF2B5EF4-FFF2-40B4-BE49-F238E27FC236}">
                <a16:creationId xmlns:a16="http://schemas.microsoft.com/office/drawing/2014/main" id="{958F6139-5496-38AC-B789-1DFC671B5C13}"/>
              </a:ext>
            </a:extLst>
          </p:cNvPr>
          <p:cNvSpPr/>
          <p:nvPr userDrawn="1"/>
        </p:nvSpPr>
        <p:spPr>
          <a:xfrm>
            <a:off x="0" y="6672263"/>
            <a:ext cx="12192000" cy="203200"/>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105460003"/>
      </p:ext>
    </p:extLst>
  </p:cSld>
  <p:clrMap bg1="lt1" tx1="dk1" bg2="lt2" tx2="dk2" accent1="accent1" accent2="accent2" accent3="accent3" accent4="accent4" accent5="accent5" accent6="accent6" hlink="hlink" folHlink="folHlink"/>
  <p:sldLayoutIdLst>
    <p:sldLayoutId id="2147484795" r:id="rId1"/>
    <p:sldLayoutId id="2147484796" r:id="rId2"/>
    <p:sldLayoutId id="2147484797" r:id="rId3"/>
    <p:sldLayoutId id="2147484798" r:id="rId4"/>
    <p:sldLayoutId id="2147484799" r:id="rId5"/>
    <p:sldLayoutId id="2147484800" r:id="rId6"/>
    <p:sldLayoutId id="2147484801" r:id="rId7"/>
    <p:sldLayoutId id="2147484802" r:id="rId8"/>
    <p:sldLayoutId id="2147484803" r:id="rId9"/>
    <p:sldLayoutId id="2147484804" r:id="rId10"/>
    <p:sldLayoutId id="2147484805" r:id="rId11"/>
    <p:sldLayoutId id="2147484806" r:id="rId12"/>
    <p:sldLayoutId id="2147484807" r:id="rId13"/>
    <p:sldLayoutId id="2147484808" r:id="rId14"/>
    <p:sldLayoutId id="2147484809" r:id="rId15"/>
    <p:sldLayoutId id="2147484810" r:id="rId16"/>
    <p:sldLayoutId id="2147484811" r:id="rId17"/>
    <p:sldLayoutId id="2147484812" r:id="rId18"/>
    <p:sldLayoutId id="2147484813" r:id="rId19"/>
    <p:sldLayoutId id="2147484814" r:id="rId20"/>
    <p:sldLayoutId id="2147484815" r:id="rId21"/>
    <p:sldLayoutId id="2147484816" r:id="rId22"/>
    <p:sldLayoutId id="2147484817" r:id="rId23"/>
    <p:sldLayoutId id="2147484818" r:id="rId24"/>
    <p:sldLayoutId id="2147484819" r:id="rId25"/>
    <p:sldLayoutId id="2147484820" r:id="rId26"/>
    <p:sldLayoutId id="2147484821" r:id="rId27"/>
    <p:sldLayoutId id="2147484822" r:id="rId28"/>
    <p:sldLayoutId id="2147484823" r:id="rId29"/>
    <p:sldLayoutId id="2147484824" r:id="rId30"/>
    <p:sldLayoutId id="2147484825" r:id="rId31"/>
    <p:sldLayoutId id="2147484826" r:id="rId32"/>
    <p:sldLayoutId id="2147484827" r:id="rId33"/>
    <p:sldLayoutId id="2147484828" r:id="rId34"/>
    <p:sldLayoutId id="2147484829" r:id="rId35"/>
    <p:sldLayoutId id="2147484727" r:id="rId36"/>
    <p:sldLayoutId id="2147484729" r:id="rId37"/>
    <p:sldLayoutId id="2147484731" r:id="rId38"/>
    <p:sldLayoutId id="2147484670" r:id="rId39"/>
    <p:sldLayoutId id="2147484675" r:id="rId40"/>
    <p:sldLayoutId id="2147484674" r:id="rId41"/>
    <p:sldLayoutId id="2147484676" r:id="rId42"/>
    <p:sldLayoutId id="214748473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chart" Target="../charts/char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p:txBody>
          <a:bodyPr/>
          <a:lstStyle/>
          <a:p>
            <a:pPr>
              <a:spcBef>
                <a:spcPct val="0"/>
              </a:spcBef>
              <a:spcAft>
                <a:spcPct val="0"/>
              </a:spcAft>
            </a:pPr>
            <a:r>
              <a:rPr lang="en-US" altLang="en-US" dirty="0" err="1">
                <a:cs typeface="Times New Roman" panose="02020603050405020304" pitchFamily="18" charset="0"/>
              </a:rPr>
              <a:t>Presentaciones</a:t>
            </a:r>
            <a:r>
              <a:rPr lang="en-US" altLang="en-US" dirty="0">
                <a:cs typeface="Times New Roman" panose="02020603050405020304" pitchFamily="18" charset="0"/>
              </a:rPr>
              <a:t> </a:t>
            </a:r>
            <a:r>
              <a:rPr lang="en-US" altLang="en-US" dirty="0" err="1">
                <a:cs typeface="Times New Roman" panose="02020603050405020304" pitchFamily="18" charset="0"/>
              </a:rPr>
              <a:t>orales</a:t>
            </a:r>
            <a:endParaRPr lang="en-US" altLang="en-US" dirty="0">
              <a:cs typeface="Times New Roman" panose="02020603050405020304" pitchFamily="18" charset="0"/>
            </a:endParaRPr>
          </a:p>
        </p:txBody>
      </p:sp>
      <p:sp>
        <p:nvSpPr>
          <p:cNvPr id="4" name="Text Placeholder 3">
            <a:extLst>
              <a:ext uri="{FF2B5EF4-FFF2-40B4-BE49-F238E27FC236}">
                <a16:creationId xmlns:a16="http://schemas.microsoft.com/office/drawing/2014/main" id="{070D9987-23F1-76AB-F899-CFB77F4BF558}"/>
              </a:ext>
            </a:extLst>
          </p:cNvPr>
          <p:cNvSpPr>
            <a:spLocks noGrp="1"/>
          </p:cNvSpPr>
          <p:nvPr>
            <p:ph type="body" sz="quarter" idx="16"/>
          </p:nvPr>
        </p:nvSpPr>
        <p:spPr/>
        <p:txBody>
          <a:bodyPr/>
          <a:lstStyle/>
          <a:p>
            <a:r>
              <a:rPr lang="en-US" dirty="0"/>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97F9553-765A-4507-AD04-3D6517F3D9AE}"/>
              </a:ext>
            </a:extLst>
          </p:cNvPr>
          <p:cNvSpPr>
            <a:spLocks noGrp="1"/>
          </p:cNvSpPr>
          <p:nvPr>
            <p:ph sz="half" idx="2"/>
          </p:nvPr>
        </p:nvSpPr>
        <p:spPr/>
        <p:txBody>
          <a:bodyPr/>
          <a:lstStyle/>
          <a:p>
            <a:r>
              <a:rPr lang="es-GT" noProof="0" dirty="0"/>
              <a:t>¿Quién es su audiencia?</a:t>
            </a:r>
          </a:p>
          <a:p>
            <a:pPr lvl="1">
              <a:buClr>
                <a:srgbClr val="00953A"/>
              </a:buClr>
            </a:pPr>
            <a:r>
              <a:rPr lang="es-GT" noProof="0" dirty="0"/>
              <a:t>Interna o externa</a:t>
            </a:r>
            <a:endParaRPr lang="es-GT" sz="800" noProof="0" dirty="0"/>
          </a:p>
          <a:p>
            <a:pPr lvl="1">
              <a:buClr>
                <a:srgbClr val="00953A"/>
              </a:buClr>
            </a:pPr>
            <a:r>
              <a:rPr lang="es-GT" noProof="0" dirty="0"/>
              <a:t>Nivel educativo</a:t>
            </a:r>
          </a:p>
          <a:p>
            <a:pPr lvl="1">
              <a:buClr>
                <a:srgbClr val="00953A"/>
              </a:buClr>
            </a:pPr>
            <a:r>
              <a:rPr lang="es-GT" noProof="0" dirty="0"/>
              <a:t>Idioma</a:t>
            </a:r>
          </a:p>
          <a:p>
            <a:pPr lvl="1">
              <a:buClr>
                <a:srgbClr val="00953A"/>
              </a:buClr>
            </a:pPr>
            <a:r>
              <a:rPr lang="es-GT" noProof="0" dirty="0"/>
              <a:t>Motivaciones</a:t>
            </a:r>
          </a:p>
          <a:p>
            <a:pPr lvl="1">
              <a:buClr>
                <a:srgbClr val="00953A"/>
              </a:buClr>
            </a:pPr>
            <a:r>
              <a:rPr lang="es-GT" noProof="0" dirty="0"/>
              <a:t>Valores y cultura</a:t>
            </a:r>
          </a:p>
          <a:p>
            <a:pPr lvl="1">
              <a:buClr>
                <a:srgbClr val="00953A"/>
              </a:buClr>
            </a:pPr>
            <a:r>
              <a:rPr lang="es-GT" noProof="0" dirty="0"/>
              <a:t>Necesidades especiales</a:t>
            </a:r>
          </a:p>
        </p:txBody>
      </p:sp>
      <p:sp>
        <p:nvSpPr>
          <p:cNvPr id="2" name="Title 1">
            <a:extLst>
              <a:ext uri="{FF2B5EF4-FFF2-40B4-BE49-F238E27FC236}">
                <a16:creationId xmlns:a16="http://schemas.microsoft.com/office/drawing/2014/main" id="{BFD90279-62EB-472B-A557-1F96519DB583}"/>
              </a:ext>
            </a:extLst>
          </p:cNvPr>
          <p:cNvSpPr>
            <a:spLocks noGrp="1"/>
          </p:cNvSpPr>
          <p:nvPr>
            <p:ph type="title"/>
          </p:nvPr>
        </p:nvSpPr>
        <p:spPr>
          <a:xfrm>
            <a:off x="838200" y="0"/>
            <a:ext cx="10515600" cy="1257300"/>
          </a:xfrm>
        </p:spPr>
        <p:txBody>
          <a:bodyPr/>
          <a:lstStyle/>
          <a:p>
            <a:r>
              <a:rPr lang="es-GT" noProof="0" dirty="0"/>
              <a:t>Planificar: identificar y describir </a:t>
            </a:r>
            <a:br>
              <a:rPr lang="es-GT" noProof="0" dirty="0"/>
            </a:br>
            <a:r>
              <a:rPr lang="es-GT" noProof="0" dirty="0"/>
              <a:t>la audiencia</a:t>
            </a:r>
          </a:p>
        </p:txBody>
      </p:sp>
      <p:pic>
        <p:nvPicPr>
          <p:cNvPr id="4100" name="Picture 4">
            <a:extLst>
              <a:ext uri="{FF2B5EF4-FFF2-40B4-BE49-F238E27FC236}">
                <a16:creationId xmlns:a16="http://schemas.microsoft.com/office/drawing/2014/main" id="{08966EB8-8618-7E99-942E-C9B64CC6EE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8974" y="1478857"/>
            <a:ext cx="6014826" cy="45111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5280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71C868F-EAF3-43A5-B85C-061D362FE356}"/>
              </a:ext>
            </a:extLst>
          </p:cNvPr>
          <p:cNvSpPr>
            <a:spLocks noGrp="1"/>
          </p:cNvSpPr>
          <p:nvPr>
            <p:ph sz="half" idx="2"/>
          </p:nvPr>
        </p:nvSpPr>
        <p:spPr/>
        <p:txBody>
          <a:bodyPr lIns="91440" tIns="45720" rIns="91440" bIns="45720" anchor="t"/>
          <a:lstStyle/>
          <a:p>
            <a:r>
              <a:rPr lang="en-US" dirty="0"/>
              <a:t>¿</a:t>
            </a:r>
            <a:r>
              <a:rPr lang="es-GT" noProof="0" dirty="0"/>
              <a:t>Qué quiere conseguir con su presentación?</a:t>
            </a:r>
          </a:p>
          <a:p>
            <a:pPr lvl="1">
              <a:buClr>
                <a:srgbClr val="00953A"/>
              </a:buClr>
            </a:pPr>
            <a:r>
              <a:rPr lang="es-GT" sz="2800" noProof="0" dirty="0"/>
              <a:t>Informar</a:t>
            </a:r>
            <a:endParaRPr lang="es-GT" sz="2800" noProof="0" dirty="0">
              <a:cs typeface="Arial"/>
            </a:endParaRPr>
          </a:p>
          <a:p>
            <a:pPr lvl="1">
              <a:buClr>
                <a:srgbClr val="00953A"/>
              </a:buClr>
            </a:pPr>
            <a:r>
              <a:rPr lang="es-GT" sz="2800" noProof="0" dirty="0"/>
              <a:t>Persuadir</a:t>
            </a:r>
            <a:endParaRPr lang="es-GT" sz="2800" noProof="0" dirty="0">
              <a:cs typeface="Arial"/>
            </a:endParaRPr>
          </a:p>
          <a:p>
            <a:pPr lvl="1">
              <a:buClr>
                <a:srgbClr val="00953A"/>
              </a:buClr>
            </a:pPr>
            <a:r>
              <a:rPr lang="es-GT" sz="2800" noProof="0" dirty="0"/>
              <a:t>Motivar</a:t>
            </a:r>
            <a:endParaRPr lang="es-GT" sz="2800" noProof="0" dirty="0">
              <a:cs typeface="Arial"/>
            </a:endParaRPr>
          </a:p>
          <a:p>
            <a:pPr lvl="1">
              <a:buClr>
                <a:srgbClr val="00953A"/>
              </a:buClr>
            </a:pPr>
            <a:r>
              <a:rPr lang="es-GT" sz="2800" noProof="0" dirty="0"/>
              <a:t>Enseñar</a:t>
            </a:r>
            <a:endParaRPr lang="es-GT" sz="2800" noProof="0" dirty="0">
              <a:cs typeface="Arial"/>
            </a:endParaRPr>
          </a:p>
        </p:txBody>
      </p:sp>
      <p:sp>
        <p:nvSpPr>
          <p:cNvPr id="2" name="Title 1">
            <a:extLst>
              <a:ext uri="{FF2B5EF4-FFF2-40B4-BE49-F238E27FC236}">
                <a16:creationId xmlns:a16="http://schemas.microsoft.com/office/drawing/2014/main" id="{4ECFEE31-EA10-450A-A093-A26FD3A28885}"/>
              </a:ext>
            </a:extLst>
          </p:cNvPr>
          <p:cNvSpPr>
            <a:spLocks noGrp="1"/>
          </p:cNvSpPr>
          <p:nvPr>
            <p:ph type="title"/>
          </p:nvPr>
        </p:nvSpPr>
        <p:spPr/>
        <p:txBody>
          <a:bodyPr/>
          <a:lstStyle/>
          <a:p>
            <a:r>
              <a:rPr lang="es-GT" noProof="0" dirty="0"/>
              <a:t>Planificar: Definir el propósito</a:t>
            </a:r>
          </a:p>
        </p:txBody>
      </p:sp>
    </p:spTree>
    <p:extLst>
      <p:ext uri="{BB962C8B-B14F-4D97-AF65-F5344CB8AC3E}">
        <p14:creationId xmlns:p14="http://schemas.microsoft.com/office/powerpoint/2010/main" val="2213430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ext Placeholder 5">
            <a:extLst>
              <a:ext uri="{FF2B5EF4-FFF2-40B4-BE49-F238E27FC236}">
                <a16:creationId xmlns:a16="http://schemas.microsoft.com/office/drawing/2014/main" id="{E82B7EB2-69AB-1E25-CEE0-B83F5B92B4B4}"/>
              </a:ext>
            </a:extLst>
          </p:cNvPr>
          <p:cNvGraphicFramePr>
            <a:graphicFrameLocks noGrp="1"/>
          </p:cNvGraphicFramePr>
          <p:nvPr>
            <p:ph sz="half" idx="2"/>
            <p:extLst>
              <p:ext uri="{D42A27DB-BD31-4B8C-83A1-F6EECF244321}">
                <p14:modId xmlns:p14="http://schemas.microsoft.com/office/powerpoint/2010/main" val="4147422136"/>
              </p:ext>
            </p:extLst>
          </p:nvPr>
        </p:nvGraphicFramePr>
        <p:xfrm>
          <a:off x="0" y="1455997"/>
          <a:ext cx="12012930" cy="46393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a:extLst>
              <a:ext uri="{FF2B5EF4-FFF2-40B4-BE49-F238E27FC236}">
                <a16:creationId xmlns:a16="http://schemas.microsoft.com/office/drawing/2014/main" id="{AB8A5DB3-6ADC-6498-C923-B635EA49F161}"/>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noProof="0" dirty="0"/>
              <a:t>Plan: Elegir el método de entrega</a:t>
            </a:r>
          </a:p>
        </p:txBody>
      </p:sp>
    </p:spTree>
    <p:extLst>
      <p:ext uri="{BB962C8B-B14F-4D97-AF65-F5344CB8AC3E}">
        <p14:creationId xmlns:p14="http://schemas.microsoft.com/office/powerpoint/2010/main" val="17794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58C401-40EF-4644-893B-7C16634FE22A}"/>
              </a:ext>
            </a:extLst>
          </p:cNvPr>
          <p:cNvSpPr>
            <a:spLocks noGrp="1"/>
          </p:cNvSpPr>
          <p:nvPr>
            <p:ph sz="half" idx="2"/>
          </p:nvPr>
        </p:nvSpPr>
        <p:spPr/>
        <p:txBody>
          <a:bodyPr/>
          <a:lstStyle/>
          <a:p>
            <a:r>
              <a:rPr lang="es-GT" noProof="0" dirty="0"/>
              <a:t>Tipo de presentación:</a:t>
            </a:r>
          </a:p>
          <a:p>
            <a:pPr lvl="1">
              <a:buClr>
                <a:srgbClr val="00953A"/>
              </a:buClr>
            </a:pPr>
            <a:r>
              <a:rPr lang="es-GT" noProof="0" dirty="0"/>
              <a:t>Presentación técnica</a:t>
            </a:r>
          </a:p>
          <a:p>
            <a:pPr lvl="1">
              <a:buClr>
                <a:srgbClr val="00953A"/>
              </a:buClr>
            </a:pPr>
            <a:r>
              <a:rPr lang="es-GT" noProof="0" dirty="0"/>
              <a:t>Presentación no técnica</a:t>
            </a:r>
          </a:p>
          <a:p>
            <a:pPr marL="0" indent="0">
              <a:buClrTx/>
              <a:buNone/>
            </a:pPr>
            <a:endParaRPr lang="es-GT" b="1" noProof="0" dirty="0"/>
          </a:p>
          <a:p>
            <a:endParaRPr lang="en-US" dirty="0"/>
          </a:p>
        </p:txBody>
      </p:sp>
      <p:sp>
        <p:nvSpPr>
          <p:cNvPr id="6" name="Title 5">
            <a:extLst>
              <a:ext uri="{FF2B5EF4-FFF2-40B4-BE49-F238E27FC236}">
                <a16:creationId xmlns:a16="http://schemas.microsoft.com/office/drawing/2014/main" id="{151495FC-111F-4433-8427-6E70B52FF59D}"/>
              </a:ext>
            </a:extLst>
          </p:cNvPr>
          <p:cNvSpPr>
            <a:spLocks noGrp="1"/>
          </p:cNvSpPr>
          <p:nvPr>
            <p:ph type="title"/>
          </p:nvPr>
        </p:nvSpPr>
        <p:spPr/>
        <p:txBody>
          <a:bodyPr/>
          <a:lstStyle/>
          <a:p>
            <a:r>
              <a:rPr lang="es-GT" noProof="0" dirty="0"/>
              <a:t>Planificar: establezca la estructura</a:t>
            </a:r>
          </a:p>
        </p:txBody>
      </p:sp>
      <p:pic>
        <p:nvPicPr>
          <p:cNvPr id="1026" name="Picture 2">
            <a:extLst>
              <a:ext uri="{FF2B5EF4-FFF2-40B4-BE49-F238E27FC236}">
                <a16:creationId xmlns:a16="http://schemas.microsoft.com/office/drawing/2014/main" id="{27BCF003-5854-6321-457A-DA0168A700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978195"/>
            <a:ext cx="5468968" cy="3640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196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CE71E-BEF9-A10C-6203-8F3F31FA7B9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520935-0402-3F9A-4AA3-37E22496C8E5}"/>
              </a:ext>
            </a:extLst>
          </p:cNvPr>
          <p:cNvSpPr>
            <a:spLocks noGrp="1"/>
          </p:cNvSpPr>
          <p:nvPr>
            <p:ph sz="half" idx="2"/>
          </p:nvPr>
        </p:nvSpPr>
        <p:spPr>
          <a:xfrm>
            <a:off x="571500" y="1440757"/>
            <a:ext cx="10782300" cy="4639309"/>
          </a:xfrm>
        </p:spPr>
        <p:txBody>
          <a:bodyPr/>
          <a:lstStyle/>
          <a:p>
            <a:pPr marL="0" indent="0" algn="ctr">
              <a:buNone/>
            </a:pPr>
            <a:r>
              <a:rPr lang="es-GT" b="1" noProof="0" dirty="0">
                <a:solidFill>
                  <a:srgbClr val="00953A"/>
                </a:solidFill>
              </a:rPr>
              <a:t>OUCC*: objetivo único y central de comunicación </a:t>
            </a:r>
          </a:p>
          <a:p>
            <a:r>
              <a:rPr lang="es-GT" noProof="0" dirty="0"/>
              <a:t>Un resumen conciso y fácil de entender que su público recuerde.</a:t>
            </a:r>
          </a:p>
          <a:p>
            <a:r>
              <a:rPr lang="es-GT" noProof="0" dirty="0"/>
              <a:t>Ejemplos:</a:t>
            </a:r>
          </a:p>
          <a:p>
            <a:pPr lvl="1"/>
            <a:r>
              <a:rPr lang="es-GT" sz="2200" noProof="0" dirty="0"/>
              <a:t>"Se están produciendo casos de sarampión y poliomielitis </a:t>
            </a:r>
            <a:r>
              <a:rPr lang="es-MX" sz="2200" dirty="0"/>
              <a:t>asociados a vacunas debido al descenso de las tasas de vacunación, por lo que hay más niños en riesgo. Debemos hacerlo mejor."</a:t>
            </a:r>
            <a:endParaRPr lang="es-GT" sz="2200" noProof="0" dirty="0"/>
          </a:p>
          <a:p>
            <a:pPr lvl="1"/>
            <a:r>
              <a:rPr lang="es-GT" sz="2200" noProof="0" dirty="0"/>
              <a:t>"Aunque la tuberculosis está aumentando, es tratable. Animamos a todas las personas con síntomas a someterse a una evaluación lo antes posible."</a:t>
            </a:r>
          </a:p>
          <a:p>
            <a:pPr lvl="1"/>
            <a:r>
              <a:rPr lang="es-MX" sz="2200" dirty="0"/>
              <a:t>Todavía no sabemos cuántas personas pueden estar infectadas por el virus del dengue, pero estamos trabajando con el laboratorio para determinar la respuesta a esa pregunta."</a:t>
            </a:r>
            <a:endParaRPr lang="en-US" dirty="0"/>
          </a:p>
        </p:txBody>
      </p:sp>
      <p:sp>
        <p:nvSpPr>
          <p:cNvPr id="2" name="Title 1">
            <a:extLst>
              <a:ext uri="{FF2B5EF4-FFF2-40B4-BE49-F238E27FC236}">
                <a16:creationId xmlns:a16="http://schemas.microsoft.com/office/drawing/2014/main" id="{9B07E3EE-A6AC-DD82-0FA8-7A2656320217}"/>
              </a:ext>
            </a:extLst>
          </p:cNvPr>
          <p:cNvSpPr>
            <a:spLocks noGrp="1"/>
          </p:cNvSpPr>
          <p:nvPr>
            <p:ph type="title"/>
          </p:nvPr>
        </p:nvSpPr>
        <p:spPr/>
        <p:txBody>
          <a:bodyPr/>
          <a:lstStyle/>
          <a:p>
            <a:r>
              <a:rPr lang="es-GT" noProof="0" dirty="0"/>
              <a:t>Preparar un OUCO</a:t>
            </a:r>
          </a:p>
        </p:txBody>
      </p:sp>
      <p:sp>
        <p:nvSpPr>
          <p:cNvPr id="4" name="TextBox 3">
            <a:extLst>
              <a:ext uri="{FF2B5EF4-FFF2-40B4-BE49-F238E27FC236}">
                <a16:creationId xmlns:a16="http://schemas.microsoft.com/office/drawing/2014/main" id="{FC321F40-6260-D86B-9EE4-5D8BE716E5E2}"/>
              </a:ext>
            </a:extLst>
          </p:cNvPr>
          <p:cNvSpPr txBox="1"/>
          <p:nvPr/>
        </p:nvSpPr>
        <p:spPr>
          <a:xfrm>
            <a:off x="1131570" y="6263523"/>
            <a:ext cx="5929828" cy="369332"/>
          </a:xfrm>
          <a:prstGeom prst="rect">
            <a:avLst/>
          </a:prstGeom>
          <a:noFill/>
        </p:spPr>
        <p:txBody>
          <a:bodyPr wrap="none" rtlCol="0">
            <a:spAutoFit/>
          </a:bodyPr>
          <a:lstStyle/>
          <a:p>
            <a:r>
              <a:rPr lang="en-US" b="1" dirty="0"/>
              <a:t>*SOCO: Single Overriding Communication Objective</a:t>
            </a:r>
            <a:endParaRPr lang="es-GT" b="1" dirty="0"/>
          </a:p>
        </p:txBody>
      </p:sp>
    </p:spTree>
    <p:extLst>
      <p:ext uri="{BB962C8B-B14F-4D97-AF65-F5344CB8AC3E}">
        <p14:creationId xmlns:p14="http://schemas.microsoft.com/office/powerpoint/2010/main" val="168857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7D6786-7C21-4319-AC2F-59A491C9AEA1}"/>
              </a:ext>
            </a:extLst>
          </p:cNvPr>
          <p:cNvSpPr>
            <a:spLocks noGrp="1"/>
          </p:cNvSpPr>
          <p:nvPr>
            <p:ph sz="half" idx="2"/>
          </p:nvPr>
        </p:nvSpPr>
        <p:spPr/>
        <p:txBody>
          <a:bodyPr/>
          <a:lstStyle/>
          <a:p>
            <a:pPr marL="0" indent="0">
              <a:buNone/>
            </a:pPr>
            <a:r>
              <a:rPr lang="en-US"/>
              <a:t>Al final de la fase de planificación, debería ser capaz de responder a las siguientes preguntas:</a:t>
            </a:r>
          </a:p>
        </p:txBody>
      </p:sp>
      <p:sp>
        <p:nvSpPr>
          <p:cNvPr id="3" name="Title 2">
            <a:extLst>
              <a:ext uri="{FF2B5EF4-FFF2-40B4-BE49-F238E27FC236}">
                <a16:creationId xmlns:a16="http://schemas.microsoft.com/office/drawing/2014/main" id="{B064C236-D64A-4DA7-97AD-E32343F5385C}"/>
              </a:ext>
            </a:extLst>
          </p:cNvPr>
          <p:cNvSpPr>
            <a:spLocks noGrp="1"/>
          </p:cNvSpPr>
          <p:nvPr>
            <p:ph type="title"/>
          </p:nvPr>
        </p:nvSpPr>
        <p:spPr/>
        <p:txBody>
          <a:bodyPr/>
          <a:lstStyle/>
          <a:p>
            <a:r>
              <a:rPr lang="en-US"/>
              <a:t>Lista de planificación</a:t>
            </a:r>
          </a:p>
        </p:txBody>
      </p:sp>
      <p:graphicFrame>
        <p:nvGraphicFramePr>
          <p:cNvPr id="9" name="Table 8">
            <a:extLst>
              <a:ext uri="{FF2B5EF4-FFF2-40B4-BE49-F238E27FC236}">
                <a16:creationId xmlns:a16="http://schemas.microsoft.com/office/drawing/2014/main" id="{33084569-3586-46A6-ABDD-CE40877E95C6}"/>
              </a:ext>
            </a:extLst>
          </p:cNvPr>
          <p:cNvGraphicFramePr>
            <a:graphicFrameLocks noGrp="1"/>
          </p:cNvGraphicFramePr>
          <p:nvPr>
            <p:extLst>
              <p:ext uri="{D42A27DB-BD31-4B8C-83A1-F6EECF244321}">
                <p14:modId xmlns:p14="http://schemas.microsoft.com/office/powerpoint/2010/main" val="4178120570"/>
              </p:ext>
            </p:extLst>
          </p:nvPr>
        </p:nvGraphicFramePr>
        <p:xfrm>
          <a:off x="2459181" y="3113019"/>
          <a:ext cx="7273637" cy="944880"/>
        </p:xfrm>
        <a:graphic>
          <a:graphicData uri="http://schemas.openxmlformats.org/drawingml/2006/table">
            <a:tbl>
              <a:tblPr firstCol="1">
                <a:tableStyleId>{616DA210-FB5B-4158-B5E0-FEB733F419BA}</a:tableStyleId>
              </a:tblPr>
              <a:tblGrid>
                <a:gridCol w="1745673">
                  <a:extLst>
                    <a:ext uri="{9D8B030D-6E8A-4147-A177-3AD203B41FA5}">
                      <a16:colId xmlns:a16="http://schemas.microsoft.com/office/drawing/2014/main" val="1947186197"/>
                    </a:ext>
                  </a:extLst>
                </a:gridCol>
                <a:gridCol w="5527964">
                  <a:extLst>
                    <a:ext uri="{9D8B030D-6E8A-4147-A177-3AD203B41FA5}">
                      <a16:colId xmlns:a16="http://schemas.microsoft.com/office/drawing/2014/main" val="1042083049"/>
                    </a:ext>
                  </a:extLst>
                </a:gridCol>
              </a:tblGrid>
              <a:tr h="819629">
                <a:tc>
                  <a:txBody>
                    <a:bodyPr/>
                    <a:lstStyle/>
                    <a:p>
                      <a:pPr algn="ctr"/>
                      <a:r>
                        <a:rPr lang="es-GT" sz="2800" b="1" noProof="0" dirty="0">
                          <a:ln>
                            <a:noFill/>
                          </a:ln>
                          <a:solidFill>
                            <a:schemeClr val="tx1"/>
                          </a:solidFill>
                        </a:rPr>
                        <a:t>Qué</a:t>
                      </a:r>
                      <a:endParaRPr lang="es-GT" sz="2800" b="1" noProof="0" dirty="0">
                        <a:ln>
                          <a:noFill/>
                        </a:ln>
                        <a:solidFill>
                          <a:schemeClr val="tx1"/>
                        </a:solidFill>
                        <a:latin typeface="Arial" panose="020B0604020202020204" pitchFamily="34" charset="0"/>
                        <a:cs typeface="Arial" panose="020B0604020202020204" pitchFamily="34" charset="0"/>
                      </a:endParaRPr>
                    </a:p>
                  </a:txBody>
                  <a:tcPr>
                    <a:solidFill>
                      <a:schemeClr val="bg2"/>
                    </a:solidFill>
                  </a:tcPr>
                </a:tc>
                <a:tc>
                  <a:txBody>
                    <a:bodyPr/>
                    <a:lstStyle/>
                    <a:p>
                      <a:r>
                        <a:rPr lang="es-GT" sz="2800" b="0" noProof="0" dirty="0">
                          <a:ln>
                            <a:noFill/>
                          </a:ln>
                          <a:solidFill>
                            <a:schemeClr val="tx1"/>
                          </a:solidFill>
                        </a:rPr>
                        <a:t>Mensaje clave (SOCO/ OUCC) </a:t>
                      </a:r>
                      <a:br>
                        <a:rPr lang="es-GT" sz="2800" b="0" noProof="0" dirty="0">
                          <a:ln>
                            <a:noFill/>
                          </a:ln>
                          <a:solidFill>
                            <a:schemeClr val="tx1"/>
                          </a:solidFill>
                        </a:rPr>
                      </a:br>
                      <a:r>
                        <a:rPr lang="es-GT" sz="2800" b="0" noProof="0" dirty="0">
                          <a:ln>
                            <a:noFill/>
                          </a:ln>
                          <a:solidFill>
                            <a:schemeClr val="tx1"/>
                          </a:solidFill>
                        </a:rPr>
                        <a:t>o hallazgo</a:t>
                      </a:r>
                      <a:endParaRPr lang="es-GT" sz="2800" b="0" noProof="0" dirty="0">
                        <a:ln>
                          <a:noFill/>
                        </a:ln>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711447503"/>
                  </a:ext>
                </a:extLst>
              </a:tr>
            </a:tbl>
          </a:graphicData>
        </a:graphic>
      </p:graphicFrame>
      <p:graphicFrame>
        <p:nvGraphicFramePr>
          <p:cNvPr id="4" name="Table 3">
            <a:extLst>
              <a:ext uri="{FF2B5EF4-FFF2-40B4-BE49-F238E27FC236}">
                <a16:creationId xmlns:a16="http://schemas.microsoft.com/office/drawing/2014/main" id="{91698AF3-0401-459D-7C9C-D6BF3BB5A8B8}"/>
              </a:ext>
            </a:extLst>
          </p:cNvPr>
          <p:cNvGraphicFramePr>
            <a:graphicFrameLocks noGrp="1"/>
          </p:cNvGraphicFramePr>
          <p:nvPr>
            <p:extLst>
              <p:ext uri="{D42A27DB-BD31-4B8C-83A1-F6EECF244321}">
                <p14:modId xmlns:p14="http://schemas.microsoft.com/office/powerpoint/2010/main" val="316043355"/>
              </p:ext>
            </p:extLst>
          </p:nvPr>
        </p:nvGraphicFramePr>
        <p:xfrm>
          <a:off x="2459181" y="2534570"/>
          <a:ext cx="7273637" cy="578449"/>
        </p:xfrm>
        <a:graphic>
          <a:graphicData uri="http://schemas.openxmlformats.org/drawingml/2006/table">
            <a:tbl>
              <a:tblPr firstCol="1">
                <a:tableStyleId>{616DA210-FB5B-4158-B5E0-FEB733F419BA}</a:tableStyleId>
              </a:tblPr>
              <a:tblGrid>
                <a:gridCol w="1745673">
                  <a:extLst>
                    <a:ext uri="{9D8B030D-6E8A-4147-A177-3AD203B41FA5}">
                      <a16:colId xmlns:a16="http://schemas.microsoft.com/office/drawing/2014/main" val="1947186197"/>
                    </a:ext>
                  </a:extLst>
                </a:gridCol>
                <a:gridCol w="5527964">
                  <a:extLst>
                    <a:ext uri="{9D8B030D-6E8A-4147-A177-3AD203B41FA5}">
                      <a16:colId xmlns:a16="http://schemas.microsoft.com/office/drawing/2014/main" val="1042083049"/>
                    </a:ext>
                  </a:extLst>
                </a:gridCol>
              </a:tblGrid>
              <a:tr h="578449">
                <a:tc>
                  <a:txBody>
                    <a:bodyPr/>
                    <a:lstStyle/>
                    <a:p>
                      <a:pPr algn="ctr"/>
                      <a:r>
                        <a:rPr lang="es-GT" sz="2800" b="1" noProof="0" dirty="0">
                          <a:ln>
                            <a:noFill/>
                          </a:ln>
                          <a:solidFill>
                            <a:schemeClr val="tx1"/>
                          </a:solidFill>
                        </a:rPr>
                        <a:t>Quién</a:t>
                      </a:r>
                      <a:endParaRPr lang="es-GT" sz="2800" b="1" noProof="0" dirty="0">
                        <a:ln>
                          <a:noFill/>
                        </a:ln>
                        <a:solidFill>
                          <a:schemeClr val="tx1"/>
                        </a:solidFill>
                        <a:latin typeface="Arial" panose="020B0604020202020204" pitchFamily="34" charset="0"/>
                        <a:cs typeface="Arial" panose="020B0604020202020204" pitchFamily="34" charset="0"/>
                      </a:endParaRPr>
                    </a:p>
                  </a:txBody>
                  <a:tcPr>
                    <a:solidFill>
                      <a:schemeClr val="bg2"/>
                    </a:solidFill>
                  </a:tcPr>
                </a:tc>
                <a:tc>
                  <a:txBody>
                    <a:bodyPr/>
                    <a:lstStyle/>
                    <a:p>
                      <a:r>
                        <a:rPr lang="es-GT" sz="2800" b="0" noProof="0" dirty="0">
                          <a:ln>
                            <a:noFill/>
                          </a:ln>
                          <a:solidFill>
                            <a:schemeClr val="tx1"/>
                          </a:solidFill>
                        </a:rPr>
                        <a:t>Audiencia</a:t>
                      </a:r>
                      <a:endParaRPr lang="es-GT" sz="2800" b="0" noProof="0" dirty="0">
                        <a:ln>
                          <a:noFill/>
                        </a:ln>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93083562"/>
                  </a:ext>
                </a:extLst>
              </a:tr>
            </a:tbl>
          </a:graphicData>
        </a:graphic>
      </p:graphicFrame>
      <p:graphicFrame>
        <p:nvGraphicFramePr>
          <p:cNvPr id="5" name="Table 4">
            <a:extLst>
              <a:ext uri="{FF2B5EF4-FFF2-40B4-BE49-F238E27FC236}">
                <a16:creationId xmlns:a16="http://schemas.microsoft.com/office/drawing/2014/main" id="{BB71E6A8-759B-EBB5-DDF6-5F11F56B5BDC}"/>
              </a:ext>
            </a:extLst>
          </p:cNvPr>
          <p:cNvGraphicFramePr>
            <a:graphicFrameLocks noGrp="1"/>
          </p:cNvGraphicFramePr>
          <p:nvPr>
            <p:extLst>
              <p:ext uri="{D42A27DB-BD31-4B8C-83A1-F6EECF244321}">
                <p14:modId xmlns:p14="http://schemas.microsoft.com/office/powerpoint/2010/main" val="1908902029"/>
              </p:ext>
            </p:extLst>
          </p:nvPr>
        </p:nvGraphicFramePr>
        <p:xfrm>
          <a:off x="2459181" y="4065451"/>
          <a:ext cx="7273637" cy="518160"/>
        </p:xfrm>
        <a:graphic>
          <a:graphicData uri="http://schemas.openxmlformats.org/drawingml/2006/table">
            <a:tbl>
              <a:tblPr firstCol="1">
                <a:tableStyleId>{616DA210-FB5B-4158-B5E0-FEB733F419BA}</a:tableStyleId>
              </a:tblPr>
              <a:tblGrid>
                <a:gridCol w="1745673">
                  <a:extLst>
                    <a:ext uri="{9D8B030D-6E8A-4147-A177-3AD203B41FA5}">
                      <a16:colId xmlns:a16="http://schemas.microsoft.com/office/drawing/2014/main" val="3337247857"/>
                    </a:ext>
                  </a:extLst>
                </a:gridCol>
                <a:gridCol w="5527964">
                  <a:extLst>
                    <a:ext uri="{9D8B030D-6E8A-4147-A177-3AD203B41FA5}">
                      <a16:colId xmlns:a16="http://schemas.microsoft.com/office/drawing/2014/main" val="3346941190"/>
                    </a:ext>
                  </a:extLst>
                </a:gridCol>
              </a:tblGrid>
              <a:tr h="370840">
                <a:tc>
                  <a:txBody>
                    <a:bodyPr/>
                    <a:lstStyle/>
                    <a:p>
                      <a:pPr algn="ctr"/>
                      <a:r>
                        <a:rPr lang="en-US" sz="2800" b="1">
                          <a:ln>
                            <a:noFill/>
                          </a:ln>
                          <a:solidFill>
                            <a:schemeClr val="tx1"/>
                          </a:solidFill>
                        </a:rPr>
                        <a:t>En</a:t>
                      </a:r>
                      <a:endParaRPr lang="en-US" sz="2800" b="1">
                        <a:ln>
                          <a:noFill/>
                        </a:ln>
                        <a:solidFill>
                          <a:schemeClr val="tx1"/>
                        </a:solidFill>
                        <a:latin typeface="Arial" panose="020B0604020202020204" pitchFamily="34" charset="0"/>
                        <a:cs typeface="Arial" panose="020B0604020202020204" pitchFamily="34" charset="0"/>
                      </a:endParaRPr>
                    </a:p>
                  </a:txBody>
                  <a:tcPr>
                    <a:solidFill>
                      <a:schemeClr val="bg2"/>
                    </a:solidFill>
                  </a:tcPr>
                </a:tc>
                <a:tc>
                  <a:txBody>
                    <a:bodyPr/>
                    <a:lstStyle/>
                    <a:p>
                      <a:r>
                        <a:rPr lang="en-US" sz="2800" b="0" dirty="0">
                          <a:ln>
                            <a:noFill/>
                          </a:ln>
                          <a:solidFill>
                            <a:schemeClr val="tx1"/>
                          </a:solidFill>
                        </a:rPr>
                        <a:t>Marco temporal</a:t>
                      </a:r>
                      <a:endParaRPr lang="en-US" sz="2800" b="0" dirty="0">
                        <a:ln>
                          <a:noFill/>
                        </a:ln>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66799191"/>
                  </a:ext>
                </a:extLst>
              </a:tr>
            </a:tbl>
          </a:graphicData>
        </a:graphic>
      </p:graphicFrame>
      <p:graphicFrame>
        <p:nvGraphicFramePr>
          <p:cNvPr id="6" name="Table 5">
            <a:extLst>
              <a:ext uri="{FF2B5EF4-FFF2-40B4-BE49-F238E27FC236}">
                <a16:creationId xmlns:a16="http://schemas.microsoft.com/office/drawing/2014/main" id="{94E4B70A-8C6A-B573-CDAE-989043F3B9E0}"/>
              </a:ext>
            </a:extLst>
          </p:cNvPr>
          <p:cNvGraphicFramePr>
            <a:graphicFrameLocks noGrp="1"/>
          </p:cNvGraphicFramePr>
          <p:nvPr>
            <p:extLst>
              <p:ext uri="{D42A27DB-BD31-4B8C-83A1-F6EECF244321}">
                <p14:modId xmlns:p14="http://schemas.microsoft.com/office/powerpoint/2010/main" val="4198973909"/>
              </p:ext>
            </p:extLst>
          </p:nvPr>
        </p:nvGraphicFramePr>
        <p:xfrm>
          <a:off x="2459180" y="4583611"/>
          <a:ext cx="7273637" cy="518160"/>
        </p:xfrm>
        <a:graphic>
          <a:graphicData uri="http://schemas.openxmlformats.org/drawingml/2006/table">
            <a:tbl>
              <a:tblPr firstCol="1">
                <a:tableStyleId>{616DA210-FB5B-4158-B5E0-FEB733F419BA}</a:tableStyleId>
              </a:tblPr>
              <a:tblGrid>
                <a:gridCol w="1745673">
                  <a:extLst>
                    <a:ext uri="{9D8B030D-6E8A-4147-A177-3AD203B41FA5}">
                      <a16:colId xmlns:a16="http://schemas.microsoft.com/office/drawing/2014/main" val="2481194034"/>
                    </a:ext>
                  </a:extLst>
                </a:gridCol>
                <a:gridCol w="5527964">
                  <a:extLst>
                    <a:ext uri="{9D8B030D-6E8A-4147-A177-3AD203B41FA5}">
                      <a16:colId xmlns:a16="http://schemas.microsoft.com/office/drawing/2014/main" val="2055859534"/>
                    </a:ext>
                  </a:extLst>
                </a:gridCol>
              </a:tblGrid>
              <a:tr h="370840">
                <a:tc>
                  <a:txBody>
                    <a:bodyPr/>
                    <a:lstStyle/>
                    <a:p>
                      <a:pPr algn="ctr"/>
                      <a:r>
                        <a:rPr lang="es-GT" sz="2800" b="1" noProof="0" dirty="0">
                          <a:ln>
                            <a:noFill/>
                          </a:ln>
                          <a:solidFill>
                            <a:schemeClr val="tx1"/>
                          </a:solidFill>
                        </a:rPr>
                        <a:t>Cómo</a:t>
                      </a:r>
                      <a:endParaRPr lang="es-GT" sz="2800" b="1" noProof="0" dirty="0">
                        <a:ln>
                          <a:noFill/>
                        </a:ln>
                        <a:solidFill>
                          <a:schemeClr val="tx1"/>
                        </a:solidFill>
                        <a:latin typeface="Arial" panose="020B0604020202020204" pitchFamily="34" charset="0"/>
                        <a:cs typeface="Arial" panose="020B0604020202020204" pitchFamily="34" charset="0"/>
                      </a:endParaRPr>
                    </a:p>
                  </a:txBody>
                  <a:tcPr>
                    <a:solidFill>
                      <a:schemeClr val="bg2"/>
                    </a:solidFill>
                  </a:tcPr>
                </a:tc>
                <a:tc>
                  <a:txBody>
                    <a:bodyPr/>
                    <a:lstStyle/>
                    <a:p>
                      <a:r>
                        <a:rPr lang="es-GT" sz="2800" b="0" noProof="0" dirty="0">
                          <a:ln>
                            <a:noFill/>
                          </a:ln>
                          <a:solidFill>
                            <a:schemeClr val="tx1"/>
                          </a:solidFill>
                        </a:rPr>
                        <a:t>Método de entrega, estructura</a:t>
                      </a:r>
                      <a:endParaRPr lang="es-GT" sz="2800" b="0" noProof="0" dirty="0">
                        <a:ln>
                          <a:noFill/>
                        </a:ln>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8920456"/>
                  </a:ext>
                </a:extLst>
              </a:tr>
            </a:tbl>
          </a:graphicData>
        </a:graphic>
      </p:graphicFrame>
      <p:graphicFrame>
        <p:nvGraphicFramePr>
          <p:cNvPr id="7" name="Table 6">
            <a:extLst>
              <a:ext uri="{FF2B5EF4-FFF2-40B4-BE49-F238E27FC236}">
                <a16:creationId xmlns:a16="http://schemas.microsoft.com/office/drawing/2014/main" id="{1607E669-568E-3336-718B-02D5BED77DE7}"/>
              </a:ext>
            </a:extLst>
          </p:cNvPr>
          <p:cNvGraphicFramePr>
            <a:graphicFrameLocks noGrp="1"/>
          </p:cNvGraphicFramePr>
          <p:nvPr>
            <p:extLst>
              <p:ext uri="{D42A27DB-BD31-4B8C-83A1-F6EECF244321}">
                <p14:modId xmlns:p14="http://schemas.microsoft.com/office/powerpoint/2010/main" val="697920442"/>
              </p:ext>
            </p:extLst>
          </p:nvPr>
        </p:nvGraphicFramePr>
        <p:xfrm>
          <a:off x="2459180" y="5098380"/>
          <a:ext cx="7273637" cy="518160"/>
        </p:xfrm>
        <a:graphic>
          <a:graphicData uri="http://schemas.openxmlformats.org/drawingml/2006/table">
            <a:tbl>
              <a:tblPr firstCol="1">
                <a:tableStyleId>{616DA210-FB5B-4158-B5E0-FEB733F419BA}</a:tableStyleId>
              </a:tblPr>
              <a:tblGrid>
                <a:gridCol w="1745673">
                  <a:extLst>
                    <a:ext uri="{9D8B030D-6E8A-4147-A177-3AD203B41FA5}">
                      <a16:colId xmlns:a16="http://schemas.microsoft.com/office/drawing/2014/main" val="2931796715"/>
                    </a:ext>
                  </a:extLst>
                </a:gridCol>
                <a:gridCol w="5527964">
                  <a:extLst>
                    <a:ext uri="{9D8B030D-6E8A-4147-A177-3AD203B41FA5}">
                      <a16:colId xmlns:a16="http://schemas.microsoft.com/office/drawing/2014/main" val="313371513"/>
                    </a:ext>
                  </a:extLst>
                </a:gridCol>
              </a:tblGrid>
              <a:tr h="370840">
                <a:tc>
                  <a:txBody>
                    <a:bodyPr/>
                    <a:lstStyle/>
                    <a:p>
                      <a:pPr algn="ctr"/>
                      <a:r>
                        <a:rPr lang="es-GT" sz="2800" b="1" noProof="0" dirty="0">
                          <a:ln>
                            <a:noFill/>
                          </a:ln>
                          <a:solidFill>
                            <a:schemeClr val="tx1"/>
                          </a:solidFill>
                        </a:rPr>
                        <a:t>Por qué</a:t>
                      </a:r>
                      <a:endParaRPr lang="es-GT" sz="2800" b="1" noProof="0" dirty="0">
                        <a:ln>
                          <a:noFill/>
                        </a:ln>
                        <a:solidFill>
                          <a:schemeClr val="tx1"/>
                        </a:solidFill>
                        <a:latin typeface="Arial" panose="020B0604020202020204" pitchFamily="34" charset="0"/>
                        <a:cs typeface="Arial" panose="020B0604020202020204" pitchFamily="34" charset="0"/>
                      </a:endParaRPr>
                    </a:p>
                  </a:txBody>
                  <a:tcPr>
                    <a:solidFill>
                      <a:schemeClr val="bg2"/>
                    </a:solidFill>
                  </a:tcPr>
                </a:tc>
                <a:tc>
                  <a:txBody>
                    <a:bodyPr/>
                    <a:lstStyle/>
                    <a:p>
                      <a:r>
                        <a:rPr lang="es-GT" sz="2800" b="0" noProof="0" dirty="0">
                          <a:ln>
                            <a:noFill/>
                          </a:ln>
                          <a:solidFill>
                            <a:schemeClr val="tx1"/>
                          </a:solidFill>
                        </a:rPr>
                        <a:t>Propósito de la presentación</a:t>
                      </a:r>
                      <a:endParaRPr lang="es-GT" sz="2800" b="0" noProof="0" dirty="0">
                        <a:ln>
                          <a:noFill/>
                        </a:ln>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86115311"/>
                  </a:ext>
                </a:extLst>
              </a:tr>
            </a:tbl>
          </a:graphicData>
        </a:graphic>
      </p:graphicFrame>
      <p:graphicFrame>
        <p:nvGraphicFramePr>
          <p:cNvPr id="8" name="Table 7">
            <a:extLst>
              <a:ext uri="{FF2B5EF4-FFF2-40B4-BE49-F238E27FC236}">
                <a16:creationId xmlns:a16="http://schemas.microsoft.com/office/drawing/2014/main" id="{6C2F59CC-FBE8-C4EE-86D8-E76783265601}"/>
              </a:ext>
            </a:extLst>
          </p:cNvPr>
          <p:cNvGraphicFramePr>
            <a:graphicFrameLocks noGrp="1"/>
          </p:cNvGraphicFramePr>
          <p:nvPr>
            <p:extLst>
              <p:ext uri="{D42A27DB-BD31-4B8C-83A1-F6EECF244321}">
                <p14:modId xmlns:p14="http://schemas.microsoft.com/office/powerpoint/2010/main" val="588583356"/>
              </p:ext>
            </p:extLst>
          </p:nvPr>
        </p:nvGraphicFramePr>
        <p:xfrm>
          <a:off x="2459179" y="5612060"/>
          <a:ext cx="7273637" cy="944880"/>
        </p:xfrm>
        <a:graphic>
          <a:graphicData uri="http://schemas.openxmlformats.org/drawingml/2006/table">
            <a:tbl>
              <a:tblPr firstCol="1">
                <a:tableStyleId>{616DA210-FB5B-4158-B5E0-FEB733F419BA}</a:tableStyleId>
              </a:tblPr>
              <a:tblGrid>
                <a:gridCol w="1745673">
                  <a:extLst>
                    <a:ext uri="{9D8B030D-6E8A-4147-A177-3AD203B41FA5}">
                      <a16:colId xmlns:a16="http://schemas.microsoft.com/office/drawing/2014/main" val="4194810683"/>
                    </a:ext>
                  </a:extLst>
                </a:gridCol>
                <a:gridCol w="5527964">
                  <a:extLst>
                    <a:ext uri="{9D8B030D-6E8A-4147-A177-3AD203B41FA5}">
                      <a16:colId xmlns:a16="http://schemas.microsoft.com/office/drawing/2014/main" val="232258593"/>
                    </a:ext>
                  </a:extLst>
                </a:gridCol>
              </a:tblGrid>
              <a:tr h="370840">
                <a:tc>
                  <a:txBody>
                    <a:bodyPr/>
                    <a:lstStyle/>
                    <a:p>
                      <a:pPr algn="ctr"/>
                      <a:r>
                        <a:rPr lang="es-GT" sz="2800" b="1" noProof="0" dirty="0">
                          <a:ln>
                            <a:noFill/>
                          </a:ln>
                          <a:solidFill>
                            <a:schemeClr val="tx1"/>
                          </a:solidFill>
                        </a:rPr>
                        <a:t>Dónde</a:t>
                      </a:r>
                      <a:endParaRPr lang="es-GT" sz="2800" b="1" noProof="0" dirty="0">
                        <a:ln>
                          <a:noFill/>
                        </a:ln>
                        <a:solidFill>
                          <a:schemeClr val="tx1"/>
                        </a:solidFill>
                        <a:latin typeface="Arial" panose="020B0604020202020204" pitchFamily="34" charset="0"/>
                        <a:cs typeface="Arial" panose="020B0604020202020204" pitchFamily="34" charset="0"/>
                      </a:endParaRPr>
                    </a:p>
                  </a:txBody>
                  <a:tcPr>
                    <a:solidFill>
                      <a:schemeClr val="bg2"/>
                    </a:solidFill>
                  </a:tcPr>
                </a:tc>
                <a:tc>
                  <a:txBody>
                    <a:bodyPr/>
                    <a:lstStyle/>
                    <a:p>
                      <a:r>
                        <a:rPr lang="es-GT" sz="2800" b="0" noProof="0" dirty="0">
                          <a:ln>
                            <a:noFill/>
                          </a:ln>
                          <a:solidFill>
                            <a:schemeClr val="tx1"/>
                          </a:solidFill>
                        </a:rPr>
                        <a:t>Características del lugar </a:t>
                      </a:r>
                      <a:br>
                        <a:rPr lang="es-GT" sz="2800" b="0" noProof="0" dirty="0">
                          <a:ln>
                            <a:noFill/>
                          </a:ln>
                          <a:solidFill>
                            <a:schemeClr val="tx1"/>
                          </a:solidFill>
                        </a:rPr>
                      </a:br>
                      <a:r>
                        <a:rPr lang="es-GT" sz="2800" b="0" noProof="0" dirty="0">
                          <a:ln>
                            <a:noFill/>
                          </a:ln>
                          <a:solidFill>
                            <a:schemeClr val="tx1"/>
                          </a:solidFill>
                        </a:rPr>
                        <a:t>del evento</a:t>
                      </a:r>
                      <a:endParaRPr lang="es-GT" sz="2800" b="0" noProof="0" dirty="0">
                        <a:ln>
                          <a:noFill/>
                        </a:ln>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10815821"/>
                  </a:ext>
                </a:extLst>
              </a:tr>
            </a:tbl>
          </a:graphicData>
        </a:graphic>
      </p:graphicFrame>
    </p:spTree>
    <p:extLst>
      <p:ext uri="{BB962C8B-B14F-4D97-AF65-F5344CB8AC3E}">
        <p14:creationId xmlns:p14="http://schemas.microsoft.com/office/powerpoint/2010/main" val="237044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B1A2B-1664-4D9A-9664-35EBF9BE036F}"/>
              </a:ext>
            </a:extLst>
          </p:cNvPr>
          <p:cNvSpPr>
            <a:spLocks noGrp="1"/>
          </p:cNvSpPr>
          <p:nvPr>
            <p:ph type="title"/>
          </p:nvPr>
        </p:nvSpPr>
        <p:spPr/>
        <p:txBody>
          <a:bodyPr/>
          <a:lstStyle/>
          <a:p>
            <a:r>
              <a:rPr lang="en-US"/>
              <a:t>Estrategia de presentación</a:t>
            </a:r>
          </a:p>
        </p:txBody>
      </p:sp>
      <p:sp>
        <p:nvSpPr>
          <p:cNvPr id="11" name="TextBox 8">
            <a:extLst>
              <a:ext uri="{FF2B5EF4-FFF2-40B4-BE49-F238E27FC236}">
                <a16:creationId xmlns:a16="http://schemas.microsoft.com/office/drawing/2014/main" id="{38302693-159C-4DB2-A90D-B9F3F4F5F67D}"/>
              </a:ext>
            </a:extLst>
          </p:cNvPr>
          <p:cNvSpPr txBox="1">
            <a:spLocks noChangeArrowheads="1"/>
          </p:cNvSpPr>
          <p:nvPr/>
        </p:nvSpPr>
        <p:spPr bwMode="auto">
          <a:xfrm>
            <a:off x="1764099" y="3327506"/>
            <a:ext cx="2858761"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57200" indent="-457200" eaLnBrk="1" hangingPunct="1">
              <a:spcBef>
                <a:spcPts val="600"/>
              </a:spcBef>
              <a:buClr>
                <a:schemeClr val="bg1">
                  <a:lumMod val="50000"/>
                </a:schemeClr>
              </a:buClr>
              <a:buFont typeface="Arial" panose="020B0604020202020204" pitchFamily="34" charset="0"/>
              <a:buChar char="•"/>
            </a:pPr>
            <a:r>
              <a:rPr lang="en-US" altLang="en-US" sz="2800">
                <a:solidFill>
                  <a:schemeClr val="bg1">
                    <a:lumMod val="65000"/>
                  </a:schemeClr>
                </a:solidFill>
              </a:rPr>
              <a:t>Audiencia</a:t>
            </a:r>
          </a:p>
          <a:p>
            <a:pPr marL="457200" indent="-457200" eaLnBrk="1" hangingPunct="1">
              <a:spcBef>
                <a:spcPts val="600"/>
              </a:spcBef>
              <a:buClr>
                <a:schemeClr val="bg1">
                  <a:lumMod val="50000"/>
                </a:schemeClr>
              </a:buClr>
              <a:buFont typeface="Arial" panose="020B0604020202020204" pitchFamily="34" charset="0"/>
              <a:buChar char="•"/>
            </a:pPr>
            <a:r>
              <a:rPr lang="en-US" altLang="en-US" sz="2800">
                <a:solidFill>
                  <a:schemeClr val="bg1">
                    <a:lumMod val="65000"/>
                  </a:schemeClr>
                </a:solidFill>
              </a:rPr>
              <a:t>Propósito</a:t>
            </a:r>
          </a:p>
          <a:p>
            <a:pPr marL="457200" indent="-457200" eaLnBrk="1" hangingPunct="1">
              <a:spcBef>
                <a:spcPts val="600"/>
              </a:spcBef>
              <a:buClr>
                <a:schemeClr val="bg1">
                  <a:lumMod val="50000"/>
                </a:schemeClr>
              </a:buClr>
              <a:buFont typeface="Arial" panose="020B0604020202020204" pitchFamily="34" charset="0"/>
              <a:buChar char="•"/>
            </a:pPr>
            <a:r>
              <a:rPr lang="en-US" altLang="en-US" sz="2800">
                <a:solidFill>
                  <a:schemeClr val="bg1">
                    <a:lumMod val="65000"/>
                  </a:schemeClr>
                </a:solidFill>
              </a:rPr>
              <a:t>Método de entrega</a:t>
            </a:r>
          </a:p>
          <a:p>
            <a:pPr marL="457200" indent="-457200" eaLnBrk="1" hangingPunct="1">
              <a:spcBef>
                <a:spcPts val="600"/>
              </a:spcBef>
              <a:buClr>
                <a:schemeClr val="bg1">
                  <a:lumMod val="50000"/>
                </a:schemeClr>
              </a:buClr>
              <a:buFont typeface="Arial" panose="020B0604020202020204" pitchFamily="34" charset="0"/>
              <a:buChar char="•"/>
            </a:pPr>
            <a:r>
              <a:rPr lang="en-US" altLang="en-US" sz="2800">
                <a:solidFill>
                  <a:schemeClr val="bg1">
                    <a:lumMod val="65000"/>
                  </a:schemeClr>
                </a:solidFill>
              </a:rPr>
              <a:t>Estructura</a:t>
            </a:r>
          </a:p>
          <a:p>
            <a:pPr indent="401638" eaLnBrk="1" hangingPunct="1">
              <a:spcBef>
                <a:spcPts val="600"/>
              </a:spcBef>
            </a:pPr>
            <a:endParaRPr lang="en-US" altLang="en-US"/>
          </a:p>
        </p:txBody>
      </p:sp>
      <p:sp>
        <p:nvSpPr>
          <p:cNvPr id="12" name="TextBox 8">
            <a:extLst>
              <a:ext uri="{FF2B5EF4-FFF2-40B4-BE49-F238E27FC236}">
                <a16:creationId xmlns:a16="http://schemas.microsoft.com/office/drawing/2014/main" id="{38302693-159C-4DB2-A90D-B9F3F4F5F67D}"/>
              </a:ext>
            </a:extLst>
          </p:cNvPr>
          <p:cNvSpPr txBox="1">
            <a:spLocks noChangeArrowheads="1"/>
          </p:cNvSpPr>
          <p:nvPr/>
        </p:nvSpPr>
        <p:spPr bwMode="auto">
          <a:xfrm>
            <a:off x="4365081" y="3327506"/>
            <a:ext cx="4175415"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57200" indent="-457200" eaLnBrk="1" hangingPunct="1">
              <a:spcBef>
                <a:spcPts val="600"/>
              </a:spcBef>
              <a:buFont typeface="Arial" panose="020B0604020202020204" pitchFamily="34" charset="0"/>
              <a:buChar char="•"/>
            </a:pPr>
            <a:r>
              <a:rPr lang="es-GT" sz="2800" noProof="0" dirty="0"/>
              <a:t>Seguir la estructura</a:t>
            </a:r>
          </a:p>
          <a:p>
            <a:pPr marL="457200" indent="-457200" eaLnBrk="1" hangingPunct="1">
              <a:spcBef>
                <a:spcPts val="600"/>
              </a:spcBef>
              <a:buFont typeface="Arial" panose="020B0604020202020204" pitchFamily="34" charset="0"/>
              <a:buChar char="•"/>
            </a:pPr>
            <a:r>
              <a:rPr lang="es-GT" sz="2800" noProof="0" dirty="0"/>
              <a:t>Desarrollar contenido</a:t>
            </a:r>
          </a:p>
          <a:p>
            <a:pPr marL="457200" indent="-457200" eaLnBrk="1" hangingPunct="1">
              <a:spcBef>
                <a:spcPts val="600"/>
              </a:spcBef>
              <a:buFont typeface="Arial" panose="020B0604020202020204" pitchFamily="34" charset="0"/>
              <a:buChar char="•"/>
            </a:pPr>
            <a:r>
              <a:rPr lang="es-GT" sz="2800" noProof="0" dirty="0"/>
              <a:t>Seleccionar visuales</a:t>
            </a:r>
          </a:p>
          <a:p>
            <a:pPr marL="457200" indent="-457200" eaLnBrk="1" hangingPunct="1">
              <a:spcBef>
                <a:spcPts val="600"/>
              </a:spcBef>
              <a:buFont typeface="Arial" panose="020B0604020202020204" pitchFamily="34" charset="0"/>
              <a:buChar char="•"/>
            </a:pPr>
            <a:r>
              <a:rPr lang="es-GT" sz="2800" noProof="0" dirty="0"/>
              <a:t>Recibir comentarios</a:t>
            </a:r>
          </a:p>
          <a:p>
            <a:pPr marL="457200" indent="-457200" eaLnBrk="1" hangingPunct="1">
              <a:spcBef>
                <a:spcPts val="600"/>
              </a:spcBef>
              <a:buFont typeface="Arial" panose="020B0604020202020204" pitchFamily="34" charset="0"/>
              <a:buChar char="•"/>
            </a:pPr>
            <a:r>
              <a:rPr lang="es-GT" sz="2800" noProof="0" dirty="0"/>
              <a:t>Revisar</a:t>
            </a:r>
          </a:p>
          <a:p>
            <a:pPr marL="457200" indent="-457200" eaLnBrk="1" hangingPunct="1">
              <a:spcBef>
                <a:spcPts val="600"/>
              </a:spcBef>
              <a:buFont typeface="Arial" panose="020B0604020202020204" pitchFamily="34" charset="0"/>
              <a:buChar char="•"/>
            </a:pPr>
            <a:r>
              <a:rPr lang="es-GT" sz="2800" noProof="0" dirty="0"/>
              <a:t>Practicar</a:t>
            </a:r>
            <a:endParaRPr lang="en-US" altLang="en-US" sz="2800" dirty="0"/>
          </a:p>
        </p:txBody>
      </p:sp>
      <p:sp>
        <p:nvSpPr>
          <p:cNvPr id="3" name="Rounded Rectangle 23">
            <a:extLst>
              <a:ext uri="{FF2B5EF4-FFF2-40B4-BE49-F238E27FC236}">
                <a16:creationId xmlns:a16="http://schemas.microsoft.com/office/drawing/2014/main" id="{5CF81AF9-12A6-24D1-1F46-3C55775A3FDC}"/>
              </a:ext>
            </a:extLst>
          </p:cNvPr>
          <p:cNvSpPr/>
          <p:nvPr/>
        </p:nvSpPr>
        <p:spPr>
          <a:xfrm>
            <a:off x="1764099" y="1715761"/>
            <a:ext cx="2380869" cy="1418907"/>
          </a:xfrm>
          <a:prstGeom prst="roundRect">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cs typeface="+mn-cs"/>
              </a:rPr>
              <a:t>Planificar</a:t>
            </a:r>
            <a:endParaRPr lang="es-GT" sz="3600" b="1" kern="0" noProof="0" dirty="0">
              <a:cs typeface="+mn-cs"/>
            </a:endParaRPr>
          </a:p>
        </p:txBody>
      </p:sp>
      <p:sp>
        <p:nvSpPr>
          <p:cNvPr id="4" name="Rounded Rectangle 24">
            <a:extLst>
              <a:ext uri="{FF2B5EF4-FFF2-40B4-BE49-F238E27FC236}">
                <a16:creationId xmlns:a16="http://schemas.microsoft.com/office/drawing/2014/main" id="{FB93E926-021A-AFC7-0F58-7C3FF3E99F46}"/>
              </a:ext>
            </a:extLst>
          </p:cNvPr>
          <p:cNvSpPr/>
          <p:nvPr/>
        </p:nvSpPr>
        <p:spPr>
          <a:xfrm>
            <a:off x="4973934" y="1716723"/>
            <a:ext cx="2260879" cy="1417183"/>
          </a:xfrm>
          <a:prstGeom prst="roundRect">
            <a:avLst/>
          </a:prstGeom>
          <a:solidFill>
            <a:srgbClr val="00953A"/>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rPr>
              <a:t>Preparar</a:t>
            </a:r>
            <a:endParaRPr lang="es-GT" sz="3600" b="1" kern="0" noProof="0" dirty="0">
              <a:cs typeface="+mn-cs"/>
            </a:endParaRPr>
          </a:p>
        </p:txBody>
      </p:sp>
      <p:sp>
        <p:nvSpPr>
          <p:cNvPr id="5" name="Rounded Rectangle 25">
            <a:extLst>
              <a:ext uri="{FF2B5EF4-FFF2-40B4-BE49-F238E27FC236}">
                <a16:creationId xmlns:a16="http://schemas.microsoft.com/office/drawing/2014/main" id="{6CE6B9A9-5B92-21F6-A655-80332AADD7B7}"/>
              </a:ext>
            </a:extLst>
          </p:cNvPr>
          <p:cNvSpPr/>
          <p:nvPr/>
        </p:nvSpPr>
        <p:spPr>
          <a:xfrm>
            <a:off x="8047031" y="1716723"/>
            <a:ext cx="2680442" cy="1417183"/>
          </a:xfrm>
          <a:prstGeom prst="roundRect">
            <a:avLst/>
          </a:prstGeom>
          <a:solidFill>
            <a:schemeClr val="bg2"/>
          </a:solidFill>
          <a:ln w="25400" cap="flat" cmpd="sng" algn="ctr">
            <a:noFill/>
            <a:prstDash val="solid"/>
          </a:ln>
          <a:effectLst/>
        </p:spPr>
        <p:txBody>
          <a:bodyPr rtlCol="0" anchor="ctr"/>
          <a:lstStyle/>
          <a:p>
            <a:pPr marL="0" lvl="1" algn="ctr">
              <a:defRPr/>
            </a:pPr>
            <a:r>
              <a:rPr lang="es-GT" sz="3600" b="1" dirty="0"/>
              <a:t>Presentar</a:t>
            </a:r>
            <a:endParaRPr lang="es-GT" sz="3600" b="1" kern="0" dirty="0">
              <a:ea typeface="ＭＳ Ｐゴシック" pitchFamily="34" charset="-128"/>
            </a:endParaRPr>
          </a:p>
        </p:txBody>
      </p:sp>
      <p:sp>
        <p:nvSpPr>
          <p:cNvPr id="13" name="Right Arrow 26">
            <a:extLst>
              <a:ext uri="{FF2B5EF4-FFF2-40B4-BE49-F238E27FC236}">
                <a16:creationId xmlns:a16="http://schemas.microsoft.com/office/drawing/2014/main" id="{72A30856-3338-BDDA-5D1F-07786BD21D85}"/>
              </a:ext>
            </a:extLst>
          </p:cNvPr>
          <p:cNvSpPr/>
          <p:nvPr/>
        </p:nvSpPr>
        <p:spPr>
          <a:xfrm>
            <a:off x="4365082" y="2188613"/>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
        <p:nvSpPr>
          <p:cNvPr id="14" name="Right Arrow 27">
            <a:extLst>
              <a:ext uri="{FF2B5EF4-FFF2-40B4-BE49-F238E27FC236}">
                <a16:creationId xmlns:a16="http://schemas.microsoft.com/office/drawing/2014/main" id="{95220C26-A72A-206B-0947-4DA64E5A80A5}"/>
              </a:ext>
            </a:extLst>
          </p:cNvPr>
          <p:cNvSpPr/>
          <p:nvPr/>
        </p:nvSpPr>
        <p:spPr>
          <a:xfrm>
            <a:off x="7339644" y="2188613"/>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Tree>
    <p:extLst>
      <p:ext uri="{BB962C8B-B14F-4D97-AF65-F5344CB8AC3E}">
        <p14:creationId xmlns:p14="http://schemas.microsoft.com/office/powerpoint/2010/main" val="3531171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BEBB8-B6A9-4B0C-9934-D1FA59C109E3}"/>
              </a:ext>
            </a:extLst>
          </p:cNvPr>
          <p:cNvSpPr>
            <a:spLocks noGrp="1"/>
          </p:cNvSpPr>
          <p:nvPr>
            <p:ph type="title"/>
          </p:nvPr>
        </p:nvSpPr>
        <p:spPr/>
        <p:txBody>
          <a:bodyPr/>
          <a:lstStyle/>
          <a:p>
            <a:r>
              <a:rPr lang="en-US"/>
              <a:t>Estructura de la presentación técnica</a:t>
            </a:r>
          </a:p>
        </p:txBody>
      </p:sp>
      <p:graphicFrame>
        <p:nvGraphicFramePr>
          <p:cNvPr id="4" name="Table 3">
            <a:extLst>
              <a:ext uri="{FF2B5EF4-FFF2-40B4-BE49-F238E27FC236}">
                <a16:creationId xmlns:a16="http://schemas.microsoft.com/office/drawing/2014/main" id="{291307C4-53D8-C3B4-1508-D32370344BD4}"/>
              </a:ext>
            </a:extLst>
          </p:cNvPr>
          <p:cNvGraphicFramePr>
            <a:graphicFrameLocks noGrp="1"/>
          </p:cNvGraphicFramePr>
          <p:nvPr>
            <p:extLst>
              <p:ext uri="{D42A27DB-BD31-4B8C-83A1-F6EECF244321}">
                <p14:modId xmlns:p14="http://schemas.microsoft.com/office/powerpoint/2010/main" val="734565403"/>
              </p:ext>
            </p:extLst>
          </p:nvPr>
        </p:nvGraphicFramePr>
        <p:xfrm>
          <a:off x="2310525" y="1701529"/>
          <a:ext cx="7570950" cy="4320964"/>
        </p:xfrm>
        <a:graphic>
          <a:graphicData uri="http://schemas.openxmlformats.org/drawingml/2006/table">
            <a:tbl>
              <a:tblPr firstRow="1">
                <a:tableStyleId>{F5AB1C69-6EDB-4FF4-983F-18BD219EF322}</a:tableStyleId>
              </a:tblPr>
              <a:tblGrid>
                <a:gridCol w="3785475">
                  <a:extLst>
                    <a:ext uri="{9D8B030D-6E8A-4147-A177-3AD203B41FA5}">
                      <a16:colId xmlns:a16="http://schemas.microsoft.com/office/drawing/2014/main" val="1584335099"/>
                    </a:ext>
                  </a:extLst>
                </a:gridCol>
                <a:gridCol w="3785475">
                  <a:extLst>
                    <a:ext uri="{9D8B030D-6E8A-4147-A177-3AD203B41FA5}">
                      <a16:colId xmlns:a16="http://schemas.microsoft.com/office/drawing/2014/main" val="1207232080"/>
                    </a:ext>
                  </a:extLst>
                </a:gridCol>
              </a:tblGrid>
              <a:tr h="945211">
                <a:tc>
                  <a:txBody>
                    <a:bodyPr/>
                    <a:lstStyle/>
                    <a:p>
                      <a:pPr algn="ctr"/>
                      <a:r>
                        <a:rPr lang="es-GT" sz="2800" noProof="0" dirty="0">
                          <a:solidFill>
                            <a:schemeClr val="tx1"/>
                          </a:solidFill>
                        </a:rPr>
                        <a:t>Enfoque tradicional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800" noProof="0" dirty="0">
                          <a:solidFill>
                            <a:schemeClr val="tx1"/>
                          </a:solidFill>
                        </a:rPr>
                        <a:t>Enfoque narrativo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828072094"/>
                  </a:ext>
                </a:extLst>
              </a:tr>
              <a:tr h="3375753">
                <a:tc>
                  <a:txBody>
                    <a:bodyPr/>
                    <a:lstStyle/>
                    <a:p>
                      <a:pPr marL="285750" indent="-285750" algn="l">
                        <a:buFont typeface="Arial" panose="020B0604020202020204" pitchFamily="34" charset="0"/>
                        <a:buChar char="•"/>
                      </a:pPr>
                      <a:r>
                        <a:rPr lang="es-GT" sz="2800" noProof="0" dirty="0">
                          <a:solidFill>
                            <a:schemeClr val="tx1"/>
                          </a:solidFill>
                        </a:rPr>
                        <a:t>"</a:t>
                      </a:r>
                      <a:r>
                        <a:rPr lang="es-GT" sz="2800" noProof="0" dirty="0" err="1">
                          <a:solidFill>
                            <a:schemeClr val="tx1"/>
                          </a:solidFill>
                        </a:rPr>
                        <a:t>IMRyD</a:t>
                      </a:r>
                      <a:r>
                        <a:rPr lang="es-GT" sz="2800" noProof="0" dirty="0">
                          <a:solidFill>
                            <a:schemeClr val="tx1"/>
                          </a:solidFill>
                        </a:rPr>
                        <a:t>"</a:t>
                      </a:r>
                    </a:p>
                    <a:p>
                      <a:pPr marL="742950" lvl="1" indent="-285750" algn="l">
                        <a:buFont typeface="Arial" panose="020B0604020202020204" pitchFamily="34" charset="0"/>
                        <a:buChar char="•"/>
                      </a:pPr>
                      <a:r>
                        <a:rPr lang="es-GT" sz="2400" noProof="0" dirty="0">
                          <a:solidFill>
                            <a:schemeClr val="tx1"/>
                          </a:solidFill>
                        </a:rPr>
                        <a:t>(Título)</a:t>
                      </a:r>
                    </a:p>
                    <a:p>
                      <a:pPr marL="742950" lvl="1" indent="-285750" algn="l">
                        <a:buFont typeface="Arial" panose="020B0604020202020204" pitchFamily="34" charset="0"/>
                        <a:buChar char="•"/>
                      </a:pPr>
                      <a:r>
                        <a:rPr lang="es-GT" sz="2400" noProof="0" dirty="0">
                          <a:solidFill>
                            <a:schemeClr val="tx1"/>
                          </a:solidFill>
                        </a:rPr>
                        <a:t>Introducción</a:t>
                      </a:r>
                    </a:p>
                    <a:p>
                      <a:pPr marL="742950" lvl="1" indent="-285750" algn="l">
                        <a:buFont typeface="Arial" panose="020B0604020202020204" pitchFamily="34" charset="0"/>
                        <a:buChar char="•"/>
                      </a:pPr>
                      <a:r>
                        <a:rPr lang="es-GT" sz="2400" noProof="0" dirty="0">
                          <a:solidFill>
                            <a:schemeClr val="tx1"/>
                          </a:solidFill>
                        </a:rPr>
                        <a:t>Métodos</a:t>
                      </a:r>
                    </a:p>
                    <a:p>
                      <a:pPr marL="742950" lvl="1" indent="-285750" algn="l">
                        <a:buFont typeface="Arial" panose="020B0604020202020204" pitchFamily="34" charset="0"/>
                        <a:buChar char="•"/>
                      </a:pPr>
                      <a:r>
                        <a:rPr lang="es-GT" sz="2400" noProof="0" dirty="0">
                          <a:solidFill>
                            <a:schemeClr val="tx1"/>
                          </a:solidFill>
                        </a:rPr>
                        <a:t>Resultados y</a:t>
                      </a:r>
                    </a:p>
                    <a:p>
                      <a:pPr marL="742950" lvl="1" indent="-285750" algn="l">
                        <a:buFont typeface="Arial" panose="020B0604020202020204" pitchFamily="34" charset="0"/>
                        <a:buChar char="•"/>
                      </a:pPr>
                      <a:r>
                        <a:rPr lang="es-GT" sz="2400" noProof="0" dirty="0">
                          <a:solidFill>
                            <a:schemeClr val="tx1"/>
                          </a:solidFill>
                        </a:rPr>
                        <a:t>Discusión</a:t>
                      </a:r>
                    </a:p>
                    <a:p>
                      <a:pPr marL="742950" lvl="1" indent="-285750" algn="l">
                        <a:buFont typeface="Arial" panose="020B0604020202020204" pitchFamily="34" charset="0"/>
                        <a:buChar char="•"/>
                      </a:pPr>
                      <a:r>
                        <a:rPr lang="es-GT" sz="2400" noProof="0" dirty="0">
                          <a:solidFill>
                            <a:schemeClr val="tx1"/>
                          </a:solidFill>
                        </a:rPr>
                        <a:t>(Agradecimientos)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lgn="l">
                        <a:buFont typeface="Arial" panose="020B0604020202020204" pitchFamily="34" charset="0"/>
                        <a:buChar char="•"/>
                      </a:pPr>
                      <a:r>
                        <a:rPr lang="es-GT" sz="2800" noProof="0" dirty="0">
                          <a:solidFill>
                            <a:schemeClr val="tx1"/>
                          </a:solidFill>
                        </a:rPr>
                        <a:t>Cronológico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7099207"/>
                  </a:ext>
                </a:extLst>
              </a:tr>
            </a:tbl>
          </a:graphicData>
        </a:graphic>
      </p:graphicFrame>
    </p:spTree>
    <p:extLst>
      <p:ext uri="{BB962C8B-B14F-4D97-AF65-F5344CB8AC3E}">
        <p14:creationId xmlns:p14="http://schemas.microsoft.com/office/powerpoint/2010/main" val="312338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2C1D7FC-61A0-4E39-80DF-C4CDBD425C87}"/>
              </a:ext>
            </a:extLst>
          </p:cNvPr>
          <p:cNvSpPr>
            <a:spLocks noGrp="1"/>
          </p:cNvSpPr>
          <p:nvPr>
            <p:ph sz="half" idx="2"/>
          </p:nvPr>
        </p:nvSpPr>
        <p:spPr/>
        <p:txBody>
          <a:bodyPr/>
          <a:lstStyle/>
          <a:p>
            <a:pPr marL="514350" indent="-514350">
              <a:buFont typeface="+mj-lt"/>
              <a:buAutoNum type="arabicPeriod"/>
            </a:pPr>
            <a:r>
              <a:rPr lang="es-GT" noProof="0" dirty="0"/>
              <a:t>Indique el SOCO/OUCO</a:t>
            </a:r>
          </a:p>
          <a:p>
            <a:pPr marL="514350" indent="-514350">
              <a:buFont typeface="+mj-lt"/>
              <a:buAutoNum type="arabicPeriod"/>
            </a:pPr>
            <a:r>
              <a:rPr lang="es-GT" noProof="0" dirty="0"/>
              <a:t>Liste sus puntos clave</a:t>
            </a:r>
          </a:p>
          <a:p>
            <a:pPr marL="514350" indent="-514350">
              <a:buFont typeface="+mj-lt"/>
              <a:buAutoNum type="arabicPeriod"/>
            </a:pPr>
            <a:r>
              <a:rPr lang="es-GT" noProof="0" dirty="0"/>
              <a:t>Hable de cada uno de sus puntos clave</a:t>
            </a:r>
          </a:p>
          <a:p>
            <a:pPr marL="514350" indent="-514350">
              <a:buFont typeface="+mj-lt"/>
              <a:buAutoNum type="arabicPeriod"/>
            </a:pPr>
            <a:r>
              <a:rPr lang="es-GT" noProof="0" dirty="0"/>
              <a:t>Resuma sus puntos clave</a:t>
            </a:r>
          </a:p>
          <a:p>
            <a:pPr marL="514350" indent="-514350">
              <a:buFont typeface="+mj-lt"/>
              <a:buAutoNum type="arabicPeriod"/>
            </a:pPr>
            <a:r>
              <a:rPr lang="es-GT" noProof="0" dirty="0"/>
              <a:t>Vuelva a declarar su SOCO/OUCO</a:t>
            </a:r>
          </a:p>
          <a:p>
            <a:endParaRPr lang="en-US" dirty="0"/>
          </a:p>
        </p:txBody>
      </p:sp>
      <p:sp>
        <p:nvSpPr>
          <p:cNvPr id="2" name="Title 1">
            <a:extLst>
              <a:ext uri="{FF2B5EF4-FFF2-40B4-BE49-F238E27FC236}">
                <a16:creationId xmlns:a16="http://schemas.microsoft.com/office/drawing/2014/main" id="{5D599AE8-6BA0-469C-B27C-196EDFB54702}"/>
              </a:ext>
            </a:extLst>
          </p:cNvPr>
          <p:cNvSpPr>
            <a:spLocks noGrp="1"/>
          </p:cNvSpPr>
          <p:nvPr>
            <p:ph type="title"/>
          </p:nvPr>
        </p:nvSpPr>
        <p:spPr>
          <a:xfrm>
            <a:off x="838200" y="457200"/>
            <a:ext cx="10817888" cy="800100"/>
          </a:xfrm>
        </p:spPr>
        <p:txBody>
          <a:bodyPr/>
          <a:lstStyle/>
          <a:p>
            <a:r>
              <a:rPr lang="es-GT" noProof="0" dirty="0"/>
              <a:t>Estructura para una presentación no técnica</a:t>
            </a:r>
          </a:p>
        </p:txBody>
      </p:sp>
    </p:spTree>
    <p:extLst>
      <p:ext uri="{BB962C8B-B14F-4D97-AF65-F5344CB8AC3E}">
        <p14:creationId xmlns:p14="http://schemas.microsoft.com/office/powerpoint/2010/main" val="180546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1E4EA9-9AB6-413B-855A-AF71EA793E10}"/>
              </a:ext>
            </a:extLst>
          </p:cNvPr>
          <p:cNvSpPr>
            <a:spLocks noGrp="1"/>
          </p:cNvSpPr>
          <p:nvPr>
            <p:ph sz="half" idx="2"/>
          </p:nvPr>
        </p:nvSpPr>
        <p:spPr/>
        <p:txBody>
          <a:bodyPr/>
          <a:lstStyle/>
          <a:p>
            <a:pPr marL="0" indent="0">
              <a:buNone/>
            </a:pPr>
            <a:r>
              <a:rPr lang="es-GT" noProof="0" dirty="0"/>
              <a:t>Al seleccionar el contenido, tenga en cuenta:</a:t>
            </a:r>
          </a:p>
          <a:p>
            <a:r>
              <a:rPr lang="es-GT" noProof="0" dirty="0"/>
              <a:t>Duración de la presentación</a:t>
            </a:r>
          </a:p>
          <a:p>
            <a:r>
              <a:rPr lang="es-GT" noProof="0" dirty="0"/>
              <a:t>Estructura de la presentación (no técnica o técnica)</a:t>
            </a:r>
          </a:p>
          <a:p>
            <a:r>
              <a:rPr lang="es-GT" noProof="0" dirty="0"/>
              <a:t>Hallazgos o mensajes más importantes</a:t>
            </a:r>
          </a:p>
          <a:p>
            <a:r>
              <a:rPr lang="es-GT" noProof="0" dirty="0"/>
              <a:t>Consejos:</a:t>
            </a:r>
          </a:p>
          <a:p>
            <a:pPr lvl="1"/>
            <a:r>
              <a:rPr lang="es-GT" noProof="0" dirty="0"/>
              <a:t> ¡Prepare un guion!</a:t>
            </a:r>
          </a:p>
          <a:p>
            <a:pPr lvl="1"/>
            <a:r>
              <a:rPr lang="es-GT" noProof="0" dirty="0"/>
              <a:t>Anticipe preguntas y respuestas</a:t>
            </a:r>
          </a:p>
        </p:txBody>
      </p:sp>
      <p:sp>
        <p:nvSpPr>
          <p:cNvPr id="6" name="Title 5">
            <a:extLst>
              <a:ext uri="{FF2B5EF4-FFF2-40B4-BE49-F238E27FC236}">
                <a16:creationId xmlns:a16="http://schemas.microsoft.com/office/drawing/2014/main" id="{73B151B7-0B01-4140-9C5B-ADA06A67E1D4}"/>
              </a:ext>
            </a:extLst>
          </p:cNvPr>
          <p:cNvSpPr>
            <a:spLocks noGrp="1"/>
          </p:cNvSpPr>
          <p:nvPr>
            <p:ph type="title"/>
          </p:nvPr>
        </p:nvSpPr>
        <p:spPr/>
        <p:txBody>
          <a:bodyPr/>
          <a:lstStyle/>
          <a:p>
            <a:r>
              <a:rPr lang="es-GT" noProof="0" dirty="0"/>
              <a:t>Desarrollar contenido</a:t>
            </a:r>
          </a:p>
        </p:txBody>
      </p:sp>
    </p:spTree>
    <p:extLst>
      <p:ext uri="{BB962C8B-B14F-4D97-AF65-F5344CB8AC3E}">
        <p14:creationId xmlns:p14="http://schemas.microsoft.com/office/powerpoint/2010/main" val="1024930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8555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2C1D7FC-61A0-4E39-80DF-C4CDBD425C87}"/>
              </a:ext>
            </a:extLst>
          </p:cNvPr>
          <p:cNvSpPr>
            <a:spLocks noGrp="1"/>
          </p:cNvSpPr>
          <p:nvPr>
            <p:ph sz="half" idx="2"/>
          </p:nvPr>
        </p:nvSpPr>
        <p:spPr/>
        <p:txBody>
          <a:bodyPr/>
          <a:lstStyle/>
          <a:p>
            <a:pPr marL="342900" indent="-342900"/>
            <a:r>
              <a:rPr lang="es-GT" noProof="0" dirty="0"/>
              <a:t>Tradicional ("</a:t>
            </a:r>
            <a:r>
              <a:rPr lang="es-GT" noProof="0" dirty="0" err="1"/>
              <a:t>IMRyD</a:t>
            </a:r>
            <a:r>
              <a:rPr lang="es-GT" noProof="0" dirty="0"/>
              <a:t>")</a:t>
            </a:r>
          </a:p>
          <a:p>
            <a:pPr lvl="1"/>
            <a:r>
              <a:rPr lang="es-GT" noProof="0" dirty="0"/>
              <a:t>(Título)</a:t>
            </a:r>
          </a:p>
          <a:p>
            <a:pPr lvl="1"/>
            <a:r>
              <a:rPr lang="es-GT" noProof="0" dirty="0"/>
              <a:t>Introducción</a:t>
            </a:r>
          </a:p>
          <a:p>
            <a:pPr lvl="1"/>
            <a:r>
              <a:rPr lang="es-GT" noProof="0" dirty="0"/>
              <a:t>Métodos </a:t>
            </a:r>
          </a:p>
          <a:p>
            <a:pPr lvl="1"/>
            <a:r>
              <a:rPr lang="es-GT" noProof="0" dirty="0"/>
              <a:t>Resultados</a:t>
            </a:r>
          </a:p>
          <a:p>
            <a:pPr lvl="1"/>
            <a:r>
              <a:rPr lang="es-GT" noProof="0" dirty="0"/>
              <a:t>Discusión</a:t>
            </a:r>
          </a:p>
          <a:p>
            <a:pPr lvl="1"/>
            <a:r>
              <a:rPr lang="es-GT" noProof="0" dirty="0"/>
              <a:t>(Agradecimientos)</a:t>
            </a:r>
          </a:p>
          <a:p>
            <a:endParaRPr lang="en-US" dirty="0"/>
          </a:p>
        </p:txBody>
      </p:sp>
      <p:sp>
        <p:nvSpPr>
          <p:cNvPr id="2" name="Title 1">
            <a:extLst>
              <a:ext uri="{FF2B5EF4-FFF2-40B4-BE49-F238E27FC236}">
                <a16:creationId xmlns:a16="http://schemas.microsoft.com/office/drawing/2014/main" id="{C02BEBB8-B6A9-4B0C-9934-D1FA59C109E3}"/>
              </a:ext>
            </a:extLst>
          </p:cNvPr>
          <p:cNvSpPr>
            <a:spLocks noGrp="1"/>
          </p:cNvSpPr>
          <p:nvPr>
            <p:ph type="title"/>
          </p:nvPr>
        </p:nvSpPr>
        <p:spPr/>
        <p:txBody>
          <a:bodyPr/>
          <a:lstStyle/>
          <a:p>
            <a:r>
              <a:rPr lang="en-US"/>
              <a:t>Estructura de la presentación técnica</a:t>
            </a:r>
          </a:p>
        </p:txBody>
      </p:sp>
    </p:spTree>
    <p:extLst>
      <p:ext uri="{BB962C8B-B14F-4D97-AF65-F5344CB8AC3E}">
        <p14:creationId xmlns:p14="http://schemas.microsoft.com/office/powerpoint/2010/main" val="172289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Content Placeholder 2"/>
          <p:cNvSpPr>
            <a:spLocks noGrp="1"/>
          </p:cNvSpPr>
          <p:nvPr>
            <p:ph sz="half" idx="2"/>
          </p:nvPr>
        </p:nvSpPr>
        <p:spPr/>
        <p:txBody>
          <a:bodyPr/>
          <a:lstStyle/>
          <a:p>
            <a:r>
              <a:rPr lang="en-US" altLang="en-US" dirty="0"/>
              <a:t>Tema, lugar y periodo de estudio</a:t>
            </a:r>
            <a:endParaRPr lang="en-US" altLang="en-US" sz="800" dirty="0"/>
          </a:p>
          <a:p>
            <a:r>
              <a:rPr lang="en-US" altLang="en-US" dirty="0"/>
              <a:t>Su nombre y afiliación</a:t>
            </a:r>
            <a:endParaRPr lang="en-US" altLang="en-US" sz="800" dirty="0"/>
          </a:p>
          <a:p>
            <a:r>
              <a:rPr lang="en-US" altLang="en-US" dirty="0"/>
              <a:t>Coautores (opcional)</a:t>
            </a:r>
            <a:endParaRPr lang="en-US" altLang="en-US" sz="800" dirty="0"/>
          </a:p>
          <a:p>
            <a:r>
              <a:rPr lang="en-US" altLang="en-US" dirty="0"/>
              <a:t>Logos</a:t>
            </a:r>
            <a:endParaRPr lang="en-US" altLang="en-US" sz="800" dirty="0"/>
          </a:p>
          <a:p>
            <a:r>
              <a:rPr lang="en-US" altLang="en-US" dirty="0"/>
              <a:t>Diga "Buenos días / tardes / noches"</a:t>
            </a:r>
          </a:p>
          <a:p>
            <a:r>
              <a:rPr lang="en-US" altLang="en-US" dirty="0"/>
              <a:t>10-15 segundos</a:t>
            </a:r>
          </a:p>
        </p:txBody>
      </p:sp>
      <p:sp>
        <p:nvSpPr>
          <p:cNvPr id="27651" name="Title 1"/>
          <p:cNvSpPr>
            <a:spLocks noGrp="1"/>
          </p:cNvSpPr>
          <p:nvPr>
            <p:ph type="title"/>
          </p:nvPr>
        </p:nvSpPr>
        <p:spPr/>
        <p:txBody>
          <a:bodyPr/>
          <a:lstStyle/>
          <a:p>
            <a:r>
              <a:rPr lang="en-US" altLang="en-US"/>
              <a:t>Estructura: Título Diapositiva</a:t>
            </a:r>
          </a:p>
        </p:txBody>
      </p:sp>
    </p:spTree>
    <p:extLst>
      <p:ext uri="{BB962C8B-B14F-4D97-AF65-F5344CB8AC3E}">
        <p14:creationId xmlns:p14="http://schemas.microsoft.com/office/powerpoint/2010/main" val="101537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AA920-8E85-410B-9544-CEE26642A114}"/>
              </a:ext>
            </a:extLst>
          </p:cNvPr>
          <p:cNvSpPr>
            <a:spLocks noGrp="1"/>
          </p:cNvSpPr>
          <p:nvPr>
            <p:ph type="title"/>
          </p:nvPr>
        </p:nvSpPr>
        <p:spPr/>
        <p:txBody>
          <a:bodyPr/>
          <a:lstStyle/>
          <a:p>
            <a:r>
              <a:rPr lang="en-US" altLang="en-US" dirty="0"/>
              <a:t>Estructura: Título </a:t>
            </a:r>
            <a:r>
              <a:rPr lang="en-US" altLang="en-US" dirty="0">
                <a:cs typeface="Arial" panose="020B0604020202020204" pitchFamily="34" charset="0"/>
              </a:rPr>
              <a:t>- Ejemplo de diapositiva</a:t>
            </a:r>
            <a:endParaRPr lang="en-US" dirty="0"/>
          </a:p>
        </p:txBody>
      </p:sp>
      <p:grpSp>
        <p:nvGrpSpPr>
          <p:cNvPr id="7" name="Group 6">
            <a:extLst>
              <a:ext uri="{FF2B5EF4-FFF2-40B4-BE49-F238E27FC236}">
                <a16:creationId xmlns:a16="http://schemas.microsoft.com/office/drawing/2014/main" id="{E606CBC2-7D4B-4063-9095-82F41D71AB3B}"/>
              </a:ext>
            </a:extLst>
          </p:cNvPr>
          <p:cNvGrpSpPr/>
          <p:nvPr/>
        </p:nvGrpSpPr>
        <p:grpSpPr>
          <a:xfrm>
            <a:off x="2584685" y="1451277"/>
            <a:ext cx="6879160" cy="5078313"/>
            <a:chOff x="2611160" y="537526"/>
            <a:chExt cx="6879160" cy="5078313"/>
          </a:xfrm>
        </p:grpSpPr>
        <p:sp>
          <p:nvSpPr>
            <p:cNvPr id="3" name="Rectangle 2">
              <a:extLst>
                <a:ext uri="{FF2B5EF4-FFF2-40B4-BE49-F238E27FC236}">
                  <a16:creationId xmlns:a16="http://schemas.microsoft.com/office/drawing/2014/main" id="{E4D9B651-76CD-4DD6-AB32-14D5AC97BC79}"/>
                </a:ext>
              </a:extLst>
            </p:cNvPr>
            <p:cNvSpPr/>
            <p:nvPr/>
          </p:nvSpPr>
          <p:spPr bwMode="auto">
            <a:xfrm>
              <a:off x="2611160" y="537526"/>
              <a:ext cx="6879160" cy="507831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nSpc>
                  <a:spcPct val="90000"/>
                </a:lnSpc>
              </a:pPr>
              <a:endParaRPr lang="en-US" dirty="0">
                <a:cs typeface="Arial" charset="0"/>
              </a:endParaRPr>
            </a:p>
            <a:p>
              <a:pPr>
                <a:lnSpc>
                  <a:spcPct val="90000"/>
                </a:lnSpc>
              </a:pPr>
              <a:endParaRPr lang="en-US" dirty="0">
                <a:cs typeface="Arial" charset="0"/>
              </a:endParaRPr>
            </a:p>
            <a:p>
              <a:pPr algn="ctr">
                <a:lnSpc>
                  <a:spcPct val="90000"/>
                </a:lnSpc>
              </a:pPr>
              <a:r>
                <a:rPr lang="en-US" sz="3600" dirty="0">
                  <a:latin typeface="+mn-lt"/>
                  <a:cs typeface="Arial" charset="0"/>
                </a:rPr>
                <a:t>Brote de </a:t>
              </a:r>
              <a:r>
                <a:rPr lang="en-US" sz="3600" i="1" dirty="0">
                  <a:latin typeface="+mn-lt"/>
                  <a:cs typeface="Arial" charset="0"/>
                </a:rPr>
                <a:t>Salmonella enteritidis </a:t>
              </a:r>
              <a:r>
                <a:rPr lang="en-US" sz="3600" dirty="0">
                  <a:latin typeface="+mn-lt"/>
                  <a:cs typeface="Arial" charset="0"/>
                </a:rPr>
                <a:t>entre los invitados a una boda</a:t>
              </a:r>
            </a:p>
            <a:p>
              <a:pPr algn="ctr">
                <a:lnSpc>
                  <a:spcPct val="90000"/>
                </a:lnSpc>
              </a:pPr>
              <a:r>
                <a:rPr lang="en-US" sz="3600" dirty="0">
                  <a:latin typeface="+mn-lt"/>
                  <a:cs typeface="Arial" charset="0"/>
                </a:rPr>
                <a:t>Ajara, Georgia, 2018</a:t>
              </a:r>
            </a:p>
            <a:p>
              <a:pPr>
                <a:lnSpc>
                  <a:spcPct val="90000"/>
                </a:lnSpc>
              </a:pPr>
              <a:endParaRPr lang="en-US" dirty="0">
                <a:latin typeface="+mn-lt"/>
                <a:cs typeface="Arial" charset="0"/>
              </a:endParaRPr>
            </a:p>
            <a:p>
              <a:pPr algn="ctr">
                <a:lnSpc>
                  <a:spcPct val="90000"/>
                </a:lnSpc>
              </a:pPr>
              <a:r>
                <a:rPr lang="en-US" sz="2000" dirty="0" err="1">
                  <a:latin typeface="+mn-lt"/>
                  <a:cs typeface="Arial" charset="0"/>
                </a:rPr>
                <a:t>Mziuri Jakeli</a:t>
              </a:r>
              <a:endParaRPr lang="en-US" sz="2000" dirty="0">
                <a:latin typeface="+mn-lt"/>
                <a:cs typeface="Arial" charset="0"/>
              </a:endParaRPr>
            </a:p>
            <a:p>
              <a:pPr algn="ctr">
                <a:lnSpc>
                  <a:spcPct val="90000"/>
                </a:lnSpc>
              </a:pPr>
              <a:r>
                <a:rPr lang="en-US" sz="1600" dirty="0">
                  <a:latin typeface="+mn-lt"/>
                  <a:cs typeface="Arial" charset="0"/>
                </a:rPr>
                <a:t>Centro de Salud Pública de Ajara</a:t>
              </a:r>
            </a:p>
            <a:p>
              <a:pPr algn="ctr">
                <a:lnSpc>
                  <a:spcPct val="90000"/>
                </a:lnSpc>
              </a:pPr>
              <a:r>
                <a:rPr lang="en-US" dirty="0">
                  <a:latin typeface="+mn-lt"/>
                  <a:cs typeface="Arial" charset="0"/>
                </a:rPr>
                <a:t>Frontline FETP, Georgia</a:t>
              </a:r>
            </a:p>
            <a:p>
              <a:pPr algn="ctr">
                <a:lnSpc>
                  <a:spcPct val="90000"/>
                </a:lnSpc>
              </a:pPr>
              <a:r>
                <a:rPr lang="en-US" dirty="0">
                  <a:latin typeface="+mn-lt"/>
                  <a:cs typeface="Arial" charset="0"/>
                </a:rPr>
                <a:t>Cohorte 1</a:t>
              </a:r>
            </a:p>
            <a:p>
              <a:pPr>
                <a:lnSpc>
                  <a:spcPct val="90000"/>
                </a:lnSpc>
              </a:pPr>
              <a:endParaRPr lang="en-US" dirty="0">
                <a:latin typeface="+mn-lt"/>
                <a:cs typeface="Arial" charset="0"/>
              </a:endParaRPr>
            </a:p>
            <a:p>
              <a:pPr>
                <a:lnSpc>
                  <a:spcPct val="90000"/>
                </a:lnSpc>
              </a:pPr>
              <a:endParaRPr lang="en-US" dirty="0">
                <a:latin typeface="+mn-lt"/>
                <a:cs typeface="Arial" charset="0"/>
              </a:endParaRPr>
            </a:p>
            <a:p>
              <a:pPr>
                <a:lnSpc>
                  <a:spcPct val="90000"/>
                </a:lnSpc>
              </a:pPr>
              <a:endParaRPr lang="en-US" dirty="0">
                <a:latin typeface="+mn-lt"/>
                <a:cs typeface="Arial" charset="0"/>
              </a:endParaRPr>
            </a:p>
            <a:p>
              <a:pPr>
                <a:lnSpc>
                  <a:spcPct val="90000"/>
                </a:lnSpc>
              </a:pPr>
              <a:endParaRPr lang="en-US" dirty="0">
                <a:cs typeface="Arial" charset="0"/>
              </a:endParaRPr>
            </a:p>
            <a:p>
              <a:pPr>
                <a:lnSpc>
                  <a:spcPct val="90000"/>
                </a:lnSpc>
              </a:pPr>
              <a:endParaRPr lang="en-US" dirty="0">
                <a:cs typeface="Arial" charset="0"/>
              </a:endParaRPr>
            </a:p>
          </p:txBody>
        </p:sp>
        <p:pic>
          <p:nvPicPr>
            <p:cNvPr id="6" name="Picture 5">
              <a:extLst>
                <a:ext uri="{FF2B5EF4-FFF2-40B4-BE49-F238E27FC236}">
                  <a16:creationId xmlns:a16="http://schemas.microsoft.com/office/drawing/2014/main" id="{C6D7B290-41C3-48C7-B938-31C24CEF634C}"/>
                </a:ext>
              </a:extLst>
            </p:cNvPr>
            <p:cNvPicPr>
              <a:picLocks noChangeAspect="1"/>
            </p:cNvPicPr>
            <p:nvPr/>
          </p:nvPicPr>
          <p:blipFill>
            <a:blip r:embed="rId3"/>
            <a:stretch>
              <a:fillRect/>
            </a:stretch>
          </p:blipFill>
          <p:spPr>
            <a:xfrm>
              <a:off x="2708439" y="4579171"/>
              <a:ext cx="6592220" cy="895475"/>
            </a:xfrm>
            <a:prstGeom prst="rect">
              <a:avLst/>
            </a:prstGeom>
          </p:spPr>
        </p:pic>
      </p:grpSp>
    </p:spTree>
    <p:extLst>
      <p:ext uri="{BB962C8B-B14F-4D97-AF65-F5344CB8AC3E}">
        <p14:creationId xmlns:p14="http://schemas.microsoft.com/office/powerpoint/2010/main" val="26754193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2"/>
          <p:cNvSpPr>
            <a:spLocks noGrp="1"/>
          </p:cNvSpPr>
          <p:nvPr>
            <p:ph sz="half" idx="2"/>
          </p:nvPr>
        </p:nvSpPr>
        <p:spPr/>
        <p:txBody>
          <a:bodyPr>
            <a:normAutofit/>
          </a:bodyPr>
          <a:lstStyle/>
          <a:p>
            <a:r>
              <a:rPr lang="es-GT" noProof="0" dirty="0"/>
              <a:t>Captar la atención de la audiencia</a:t>
            </a:r>
          </a:p>
          <a:p>
            <a:r>
              <a:rPr lang="es-GT" noProof="0" dirty="0"/>
              <a:t>Proporcionar:</a:t>
            </a:r>
          </a:p>
          <a:p>
            <a:pPr lvl="1"/>
            <a:r>
              <a:rPr lang="es-GT" noProof="0" dirty="0"/>
              <a:t>Justificación del estudio </a:t>
            </a:r>
          </a:p>
          <a:p>
            <a:pPr lvl="1"/>
            <a:r>
              <a:rPr lang="es-GT" noProof="0" dirty="0"/>
              <a:t>Importancia para la salud pública</a:t>
            </a:r>
            <a:endParaRPr lang="es-GT" sz="800" noProof="0" dirty="0"/>
          </a:p>
          <a:p>
            <a:pPr lvl="1"/>
            <a:r>
              <a:rPr lang="es-GT" noProof="0" dirty="0"/>
              <a:t>Antecedentes de la enfermedad/condición (sólo la información necesaria)</a:t>
            </a:r>
            <a:endParaRPr lang="es-GT" sz="800" noProof="0" dirty="0"/>
          </a:p>
          <a:p>
            <a:pPr lvl="1"/>
            <a:r>
              <a:rPr lang="es-GT" noProof="0" dirty="0"/>
              <a:t>Objetivos del estudio</a:t>
            </a:r>
            <a:endParaRPr lang="es-GT" sz="800" noProof="0" dirty="0"/>
          </a:p>
          <a:p>
            <a:r>
              <a:rPr lang="es-GT" noProof="0" dirty="0"/>
              <a:t>1-2 minutos</a:t>
            </a:r>
          </a:p>
        </p:txBody>
      </p:sp>
      <p:sp>
        <p:nvSpPr>
          <p:cNvPr id="28674" name="Title 1"/>
          <p:cNvSpPr>
            <a:spLocks noGrp="1"/>
          </p:cNvSpPr>
          <p:nvPr>
            <p:ph type="title"/>
          </p:nvPr>
        </p:nvSpPr>
        <p:spPr/>
        <p:txBody>
          <a:bodyPr>
            <a:normAutofit/>
          </a:bodyPr>
          <a:lstStyle/>
          <a:p>
            <a:r>
              <a:rPr lang="en-US" altLang="en-US"/>
              <a:t>Estructura: Introducción</a:t>
            </a:r>
          </a:p>
        </p:txBody>
      </p:sp>
    </p:spTree>
    <p:extLst>
      <p:ext uri="{BB962C8B-B14F-4D97-AF65-F5344CB8AC3E}">
        <p14:creationId xmlns:p14="http://schemas.microsoft.com/office/powerpoint/2010/main" val="2825896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AA920-8E85-410B-9544-CEE26642A114}"/>
              </a:ext>
            </a:extLst>
          </p:cNvPr>
          <p:cNvSpPr>
            <a:spLocks noGrp="1"/>
          </p:cNvSpPr>
          <p:nvPr>
            <p:ph type="title"/>
          </p:nvPr>
        </p:nvSpPr>
        <p:spPr>
          <a:xfrm>
            <a:off x="838200" y="0"/>
            <a:ext cx="10515600" cy="1257300"/>
          </a:xfrm>
        </p:spPr>
        <p:txBody>
          <a:bodyPr/>
          <a:lstStyle/>
          <a:p>
            <a:r>
              <a:rPr lang="es-GT" noProof="0" dirty="0"/>
              <a:t>Estructura: Introducción </a:t>
            </a:r>
            <a:r>
              <a:rPr lang="es-GT" noProof="0" dirty="0">
                <a:cs typeface="Arial" panose="020B0604020202020204" pitchFamily="34" charset="0"/>
              </a:rPr>
              <a:t>- Ejemplo </a:t>
            </a:r>
            <a:br>
              <a:rPr lang="es-GT" noProof="0" dirty="0">
                <a:cs typeface="Arial" panose="020B0604020202020204" pitchFamily="34" charset="0"/>
              </a:rPr>
            </a:br>
            <a:r>
              <a:rPr lang="es-GT" noProof="0" dirty="0">
                <a:cs typeface="Arial" panose="020B0604020202020204" pitchFamily="34" charset="0"/>
              </a:rPr>
              <a:t>de diapositiva</a:t>
            </a:r>
            <a:endParaRPr lang="es-GT" noProof="0" dirty="0"/>
          </a:p>
        </p:txBody>
      </p:sp>
      <p:sp>
        <p:nvSpPr>
          <p:cNvPr id="3" name="Rectangle 2">
            <a:extLst>
              <a:ext uri="{FF2B5EF4-FFF2-40B4-BE49-F238E27FC236}">
                <a16:creationId xmlns:a16="http://schemas.microsoft.com/office/drawing/2014/main" id="{9B45E626-1F36-40A1-AFF8-4FA3716CD7AB}"/>
              </a:ext>
            </a:extLst>
          </p:cNvPr>
          <p:cNvSpPr/>
          <p:nvPr/>
        </p:nvSpPr>
        <p:spPr bwMode="auto">
          <a:xfrm>
            <a:off x="2526086" y="1561289"/>
            <a:ext cx="7139828" cy="4973669"/>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nSpc>
                <a:spcPct val="90000"/>
              </a:lnSpc>
            </a:pPr>
            <a:endParaRPr kumimoji="0" lang="en-US" b="0" i="0" u="none" strike="noStrike" cap="none" normalizeH="0" baseline="0" dirty="0">
              <a:ln>
                <a:noFill/>
              </a:ln>
              <a:solidFill>
                <a:schemeClr val="tx1"/>
              </a:solidFill>
              <a:effectLst/>
              <a:latin typeface="+mn-lt"/>
              <a:cs typeface="Arial" charset="0"/>
            </a:endParaRPr>
          </a:p>
          <a:p>
            <a:pPr lvl="1">
              <a:lnSpc>
                <a:spcPct val="90000"/>
              </a:lnSpc>
            </a:pPr>
            <a:r>
              <a:rPr lang="es-GT" sz="3200" noProof="0" dirty="0">
                <a:cs typeface="Arial" charset="0"/>
              </a:rPr>
              <a:t>Antecedentes</a:t>
            </a:r>
            <a:endParaRPr lang="es-GT" sz="3200" noProof="0" dirty="0">
              <a:latin typeface="+mn-lt"/>
              <a:cs typeface="Arial" charset="0"/>
            </a:endParaRPr>
          </a:p>
          <a:p>
            <a:pPr lvl="1">
              <a:lnSpc>
                <a:spcPct val="90000"/>
              </a:lnSpc>
            </a:pPr>
            <a:endParaRPr lang="es-GT" noProof="0" dirty="0">
              <a:latin typeface="+mn-lt"/>
              <a:cs typeface="Arial" charset="0"/>
            </a:endParaRPr>
          </a:p>
          <a:p>
            <a:pPr marL="742950" lvl="1" indent="-285750">
              <a:lnSpc>
                <a:spcPct val="90000"/>
              </a:lnSpc>
              <a:spcAft>
                <a:spcPts val="600"/>
              </a:spcAft>
              <a:buFont typeface="Arial" panose="020B0604020202020204" pitchFamily="34" charset="0"/>
              <a:buChar char="•"/>
            </a:pPr>
            <a:r>
              <a:rPr lang="es-GT" sz="2000" noProof="0" dirty="0">
                <a:latin typeface="+mn-lt"/>
                <a:cs typeface="Arial" charset="0"/>
              </a:rPr>
              <a:t>El 18 de junio, el Centro de Salud Pública de Ajara recibió una notificación a través de </a:t>
            </a:r>
            <a:r>
              <a:rPr lang="es-GT" sz="2000" noProof="0" dirty="0">
                <a:cs typeface="Arial" charset="0"/>
              </a:rPr>
              <a:t>un </a:t>
            </a:r>
            <a:r>
              <a:rPr lang="es-GT" sz="2000" noProof="0" dirty="0">
                <a:latin typeface="+mn-lt"/>
                <a:cs typeface="Arial" charset="0"/>
              </a:rPr>
              <a:t>sistema de</a:t>
            </a:r>
            <a:r>
              <a:rPr lang="es-GT" sz="2000" noProof="0" dirty="0">
                <a:cs typeface="Arial" charset="0"/>
              </a:rPr>
              <a:t> vigilancia basado en eventos </a:t>
            </a:r>
          </a:p>
          <a:p>
            <a:pPr marL="742950" lvl="1" indent="-285750">
              <a:lnSpc>
                <a:spcPct val="90000"/>
              </a:lnSpc>
              <a:spcAft>
                <a:spcPts val="600"/>
              </a:spcAft>
              <a:buFont typeface="Arial" panose="020B0604020202020204" pitchFamily="34" charset="0"/>
              <a:buChar char="•"/>
            </a:pPr>
            <a:r>
              <a:rPr lang="es-GT" sz="2000" noProof="0" dirty="0">
                <a:latin typeface="+mn-lt"/>
                <a:cs typeface="Arial" charset="0"/>
              </a:rPr>
              <a:t>Todos los pacientes asistieron a la fiesta de una boda el 17 de junio</a:t>
            </a:r>
          </a:p>
          <a:p>
            <a:pPr marL="742950" lvl="1" indent="-285750">
              <a:lnSpc>
                <a:spcPct val="90000"/>
              </a:lnSpc>
              <a:spcAft>
                <a:spcPts val="600"/>
              </a:spcAft>
              <a:buFont typeface="Arial" panose="020B0604020202020204" pitchFamily="34" charset="0"/>
              <a:buChar char="•"/>
            </a:pPr>
            <a:r>
              <a:rPr lang="es-GT" sz="2000" noProof="0" dirty="0">
                <a:latin typeface="+mn-lt"/>
                <a:cs typeface="Arial" charset="0"/>
              </a:rPr>
              <a:t>Tres pacientes con diarrea hospitalizados</a:t>
            </a:r>
          </a:p>
          <a:p>
            <a:pPr marL="742950" lvl="1" indent="-285750">
              <a:lnSpc>
                <a:spcPct val="90000"/>
              </a:lnSpc>
              <a:spcAft>
                <a:spcPts val="600"/>
              </a:spcAft>
              <a:buFont typeface="Arial" panose="020B0604020202020204" pitchFamily="34" charset="0"/>
              <a:buChar char="•"/>
            </a:pPr>
            <a:r>
              <a:rPr lang="es-GT" sz="2000" noProof="0" dirty="0">
                <a:latin typeface="+mn-lt"/>
                <a:cs typeface="Arial" charset="0"/>
              </a:rPr>
              <a:t>Investigación realizada</a:t>
            </a:r>
          </a:p>
          <a:p>
            <a:pPr marL="1257300" lvl="2" indent="-342900">
              <a:lnSpc>
                <a:spcPct val="90000"/>
              </a:lnSpc>
              <a:spcAft>
                <a:spcPts val="600"/>
              </a:spcAft>
              <a:buClr>
                <a:srgbClr val="00953A"/>
              </a:buClr>
              <a:buFont typeface="Wingdings" panose="05000000000000000000" pitchFamily="2" charset="2"/>
              <a:buChar char="§"/>
            </a:pPr>
            <a:r>
              <a:rPr lang="es-GT" sz="2000" noProof="0" dirty="0">
                <a:latin typeface="+mn-lt"/>
                <a:cs typeface="Arial" charset="0"/>
              </a:rPr>
              <a:t>Brote confirmado</a:t>
            </a:r>
          </a:p>
          <a:p>
            <a:pPr marL="1257300" lvl="2" indent="-342900">
              <a:lnSpc>
                <a:spcPct val="90000"/>
              </a:lnSpc>
              <a:spcAft>
                <a:spcPts val="600"/>
              </a:spcAft>
              <a:buClr>
                <a:srgbClr val="00953A"/>
              </a:buClr>
              <a:buFont typeface="Wingdings" panose="05000000000000000000" pitchFamily="2" charset="2"/>
              <a:buChar char="§"/>
            </a:pPr>
            <a:r>
              <a:rPr lang="es-GT" sz="2000" noProof="0" dirty="0">
                <a:latin typeface="+mn-lt"/>
                <a:cs typeface="Arial" charset="0"/>
              </a:rPr>
              <a:t>Factores de riesgo identificados</a:t>
            </a:r>
          </a:p>
          <a:p>
            <a:pPr marL="1257300" lvl="2" indent="-342900">
              <a:lnSpc>
                <a:spcPct val="90000"/>
              </a:lnSpc>
              <a:spcAft>
                <a:spcPts val="600"/>
              </a:spcAft>
              <a:buClr>
                <a:srgbClr val="00953A"/>
              </a:buClr>
              <a:buFont typeface="Wingdings" panose="05000000000000000000" pitchFamily="2" charset="2"/>
              <a:buChar char="§"/>
            </a:pPr>
            <a:r>
              <a:rPr lang="es-GT" sz="2000" noProof="0" dirty="0">
                <a:latin typeface="+mn-lt"/>
                <a:cs typeface="Arial" charset="0"/>
              </a:rPr>
              <a:t>Prevención de la propagación de la enfermedad</a:t>
            </a:r>
          </a:p>
          <a:p>
            <a:pPr marL="1200150" lvl="2" indent="-285750">
              <a:lnSpc>
                <a:spcPct val="90000"/>
              </a:lnSpc>
              <a:spcAft>
                <a:spcPts val="600"/>
              </a:spcAft>
              <a:buFont typeface="Arial" panose="020B0604020202020204" pitchFamily="34" charset="0"/>
              <a:buChar char="•"/>
            </a:pPr>
            <a:endParaRPr lang="en-US" sz="2000" dirty="0">
              <a:latin typeface="+mn-lt"/>
              <a:cs typeface="Arial" charset="0"/>
            </a:endParaRPr>
          </a:p>
          <a:p>
            <a:pPr marL="1200150" lvl="2" indent="-285750">
              <a:lnSpc>
                <a:spcPct val="90000"/>
              </a:lnSpc>
              <a:spcAft>
                <a:spcPts val="600"/>
              </a:spcAft>
              <a:buFont typeface="Arial" panose="020B0604020202020204" pitchFamily="34" charset="0"/>
              <a:buChar char="•"/>
            </a:pPr>
            <a:endParaRPr lang="en-US" sz="2000" dirty="0">
              <a:latin typeface="+mn-lt"/>
              <a:cs typeface="Arial" charset="0"/>
            </a:endParaRPr>
          </a:p>
        </p:txBody>
      </p:sp>
    </p:spTree>
    <p:extLst>
      <p:ext uri="{BB962C8B-B14F-4D97-AF65-F5344CB8AC3E}">
        <p14:creationId xmlns:p14="http://schemas.microsoft.com/office/powerpoint/2010/main" val="9641935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sz="half" idx="2"/>
          </p:nvPr>
        </p:nvSpPr>
        <p:spPr/>
        <p:txBody>
          <a:bodyPr lIns="91440" tIns="45720" rIns="91440" bIns="45720" anchor="t"/>
          <a:lstStyle/>
          <a:p>
            <a:r>
              <a:rPr lang="en-US" altLang="en-US" dirty="0"/>
              <a:t>Métodos = lo que </a:t>
            </a:r>
            <a:r>
              <a:rPr lang="en-US" altLang="en-US" b="1" dirty="0"/>
              <a:t>hicimos</a:t>
            </a:r>
            <a:endParaRPr lang="en-US" altLang="en-US" b="1" dirty="0">
              <a:cs typeface="Arial"/>
            </a:endParaRPr>
          </a:p>
          <a:p>
            <a:pPr lvl="1"/>
            <a:r>
              <a:rPr lang="en-US" altLang="en-US" dirty="0"/>
              <a:t>Población del estudio</a:t>
            </a:r>
          </a:p>
          <a:p>
            <a:pPr lvl="1"/>
            <a:r>
              <a:rPr lang="en-US" altLang="en-US" dirty="0"/>
              <a:t>Definición del caso</a:t>
            </a:r>
          </a:p>
          <a:p>
            <a:pPr lvl="1"/>
            <a:r>
              <a:rPr lang="en-US" altLang="en-US" dirty="0">
                <a:cs typeface="Arial" panose="020B0604020202020204" pitchFamily="34" charset="0"/>
              </a:rPr>
              <a:t>Diseño del estudio</a:t>
            </a:r>
          </a:p>
          <a:p>
            <a:pPr lvl="1"/>
            <a:r>
              <a:rPr lang="en-US" altLang="en-US" dirty="0">
                <a:cs typeface="Arial" panose="020B0604020202020204" pitchFamily="34" charset="0"/>
              </a:rPr>
              <a:t>Opcionalmente, métodos de análisis de datos</a:t>
            </a:r>
            <a:endParaRPr lang="en-US" altLang="en-US" dirty="0"/>
          </a:p>
          <a:p>
            <a:pPr lvl="1"/>
            <a:r>
              <a:rPr lang="en-US" altLang="en-US" dirty="0"/>
              <a:t>Pruebas de laboratorio</a:t>
            </a:r>
          </a:p>
          <a:p>
            <a:pPr lvl="1"/>
            <a:r>
              <a:rPr lang="en-US" altLang="en-US" dirty="0"/>
              <a:t>Investigación medioambiental, si procede</a:t>
            </a:r>
          </a:p>
          <a:p>
            <a:r>
              <a:rPr lang="en-US" altLang="en-US" dirty="0"/>
              <a:t>1-2 minutos</a:t>
            </a:r>
          </a:p>
          <a:p>
            <a:endParaRPr lang="en-US" altLang="en-US" dirty="0"/>
          </a:p>
          <a:p>
            <a:endParaRPr lang="en-US" altLang="en-US" sz="800" dirty="0"/>
          </a:p>
        </p:txBody>
      </p:sp>
      <p:sp>
        <p:nvSpPr>
          <p:cNvPr id="3" name="Title 2">
            <a:extLst>
              <a:ext uri="{FF2B5EF4-FFF2-40B4-BE49-F238E27FC236}">
                <a16:creationId xmlns:a16="http://schemas.microsoft.com/office/drawing/2014/main" id="{BBCE39B6-5304-4A29-B1D5-9FCDCDC8ECB8}"/>
              </a:ext>
            </a:extLst>
          </p:cNvPr>
          <p:cNvSpPr>
            <a:spLocks noGrp="1"/>
          </p:cNvSpPr>
          <p:nvPr>
            <p:ph type="title"/>
          </p:nvPr>
        </p:nvSpPr>
        <p:spPr/>
        <p:txBody>
          <a:bodyPr/>
          <a:lstStyle/>
          <a:p>
            <a:r>
              <a:rPr lang="en-US"/>
              <a:t>Estructura: Métodos</a:t>
            </a:r>
          </a:p>
        </p:txBody>
      </p:sp>
    </p:spTree>
    <p:extLst>
      <p:ext uri="{BB962C8B-B14F-4D97-AF65-F5344CB8AC3E}">
        <p14:creationId xmlns:p14="http://schemas.microsoft.com/office/powerpoint/2010/main" val="1449996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AA920-8E85-410B-9544-CEE26642A114}"/>
              </a:ext>
            </a:extLst>
          </p:cNvPr>
          <p:cNvSpPr>
            <a:spLocks noGrp="1"/>
          </p:cNvSpPr>
          <p:nvPr>
            <p:ph type="title"/>
          </p:nvPr>
        </p:nvSpPr>
        <p:spPr>
          <a:xfrm>
            <a:off x="838200" y="0"/>
            <a:ext cx="10515600" cy="1257300"/>
          </a:xfrm>
        </p:spPr>
        <p:txBody>
          <a:bodyPr/>
          <a:lstStyle/>
          <a:p>
            <a:r>
              <a:rPr lang="es-GT" noProof="0" dirty="0"/>
              <a:t>Estructura: Métodos </a:t>
            </a:r>
            <a:r>
              <a:rPr lang="es-GT" noProof="0" dirty="0">
                <a:cs typeface="Arial" panose="020B0604020202020204" pitchFamily="34" charset="0"/>
              </a:rPr>
              <a:t>– Ejemplo </a:t>
            </a:r>
            <a:br>
              <a:rPr lang="es-GT" noProof="0" dirty="0">
                <a:cs typeface="Arial" panose="020B0604020202020204" pitchFamily="34" charset="0"/>
              </a:rPr>
            </a:br>
            <a:r>
              <a:rPr lang="es-GT" noProof="0" dirty="0">
                <a:cs typeface="Arial" panose="020B0604020202020204" pitchFamily="34" charset="0"/>
              </a:rPr>
              <a:t>de diapositivas</a:t>
            </a:r>
            <a:endParaRPr lang="es-GT" noProof="0" dirty="0"/>
          </a:p>
        </p:txBody>
      </p:sp>
      <p:sp>
        <p:nvSpPr>
          <p:cNvPr id="3" name="TextBox 2">
            <a:extLst>
              <a:ext uri="{FF2B5EF4-FFF2-40B4-BE49-F238E27FC236}">
                <a16:creationId xmlns:a16="http://schemas.microsoft.com/office/drawing/2014/main" id="{F976798E-BEE2-47FB-89B4-19B609CBB63A}"/>
              </a:ext>
            </a:extLst>
          </p:cNvPr>
          <p:cNvSpPr txBox="1"/>
          <p:nvPr/>
        </p:nvSpPr>
        <p:spPr>
          <a:xfrm>
            <a:off x="753626" y="1597729"/>
            <a:ext cx="5052813" cy="4708981"/>
          </a:xfrm>
          <a:prstGeom prst="rect">
            <a:avLst/>
          </a:prstGeom>
          <a:solidFill>
            <a:schemeClr val="bg1"/>
          </a:solidFill>
          <a:ln>
            <a:solidFill>
              <a:schemeClr val="tx1"/>
            </a:solidFill>
          </a:ln>
        </p:spPr>
        <p:txBody>
          <a:bodyPr wrap="square" lIns="274320" tIns="91440" rIns="182880" bIns="91440" rtlCol="0">
            <a:spAutoFit/>
          </a:bodyPr>
          <a:lstStyle/>
          <a:p>
            <a:r>
              <a:rPr lang="es-GT" sz="2400" b="1" noProof="0" dirty="0">
                <a:latin typeface="+mn-lt"/>
              </a:rPr>
              <a:t>Métodos</a:t>
            </a:r>
            <a:endParaRPr lang="es-GT" noProof="0" dirty="0">
              <a:latin typeface="+mn-lt"/>
            </a:endParaRPr>
          </a:p>
          <a:p>
            <a:pPr marL="285750" indent="-285750">
              <a:buFont typeface="Arial" panose="020B0604020202020204" pitchFamily="34" charset="0"/>
              <a:buChar char="•"/>
            </a:pPr>
            <a:endParaRPr lang="es-GT" sz="1400" noProof="0" dirty="0">
              <a:latin typeface="+mn-lt"/>
            </a:endParaRPr>
          </a:p>
          <a:p>
            <a:pPr marL="285750" indent="-285750">
              <a:buFont typeface="Arial" panose="020B0604020202020204" pitchFamily="34" charset="0"/>
              <a:buChar char="•"/>
            </a:pPr>
            <a:r>
              <a:rPr lang="es-GT" sz="2000" noProof="0" dirty="0">
                <a:latin typeface="+mn-lt"/>
              </a:rPr>
              <a:t>Diseño del estudio: investigación </a:t>
            </a:r>
            <a:br>
              <a:rPr lang="es-GT" sz="2000" noProof="0" dirty="0">
                <a:latin typeface="+mn-lt"/>
              </a:rPr>
            </a:br>
            <a:r>
              <a:rPr lang="es-GT" sz="2000" noProof="0" dirty="0">
                <a:latin typeface="+mn-lt"/>
              </a:rPr>
              <a:t>de cohorte</a:t>
            </a:r>
          </a:p>
          <a:p>
            <a:pPr marL="285750" indent="-285750">
              <a:buFont typeface="Arial" panose="020B0604020202020204" pitchFamily="34" charset="0"/>
              <a:buChar char="•"/>
            </a:pPr>
            <a:r>
              <a:rPr lang="es-GT" sz="2000" noProof="0" dirty="0">
                <a:latin typeface="+mn-lt"/>
              </a:rPr>
              <a:t>Definiciones de caso:</a:t>
            </a:r>
          </a:p>
          <a:p>
            <a:pPr marL="742950" lvl="1" indent="-285750">
              <a:buClr>
                <a:srgbClr val="00953A"/>
              </a:buClr>
              <a:buFont typeface="Wingdings" panose="05000000000000000000" pitchFamily="2" charset="2"/>
              <a:buChar char="§"/>
            </a:pPr>
            <a:r>
              <a:rPr lang="es-GT" sz="1600" noProof="0" dirty="0">
                <a:latin typeface="+mn-lt"/>
              </a:rPr>
              <a:t>Probable: </a:t>
            </a:r>
          </a:p>
          <a:p>
            <a:pPr marL="1200150" lvl="2" indent="-285750">
              <a:buClr>
                <a:srgbClr val="00953A"/>
              </a:buClr>
              <a:buFont typeface="Arial" panose="020B0604020202020204" pitchFamily="34" charset="0"/>
              <a:buChar char="–"/>
            </a:pPr>
            <a:r>
              <a:rPr lang="es-GT" sz="1400" noProof="0" dirty="0">
                <a:latin typeface="+mn-lt"/>
              </a:rPr>
              <a:t>Persona que asistió a la fiesta de la boda el 17 de junio en Batumi y</a:t>
            </a:r>
          </a:p>
          <a:p>
            <a:pPr marL="1200150" lvl="2" indent="-285750">
              <a:buClr>
                <a:srgbClr val="00953A"/>
              </a:buClr>
              <a:buFont typeface="Arial" panose="020B0604020202020204" pitchFamily="34" charset="0"/>
              <a:buChar char="–"/>
            </a:pPr>
            <a:r>
              <a:rPr lang="es-GT" sz="1400" noProof="0" dirty="0">
                <a:latin typeface="+mn-lt"/>
              </a:rPr>
              <a:t>Desarrolló diarrea y fiebre, y uno de los siguientes síntomas: náuseas, vómitos, dolor abdominal</a:t>
            </a:r>
          </a:p>
          <a:p>
            <a:pPr marL="742950" lvl="1" indent="-285750">
              <a:buClr>
                <a:srgbClr val="00953A"/>
              </a:buClr>
              <a:buFont typeface="Wingdings" panose="05000000000000000000" pitchFamily="2" charset="2"/>
              <a:buChar char="§"/>
            </a:pPr>
            <a:r>
              <a:rPr lang="es-GT" sz="1600" noProof="0" dirty="0">
                <a:latin typeface="+mn-lt"/>
              </a:rPr>
              <a:t>Confirmado</a:t>
            </a:r>
          </a:p>
          <a:p>
            <a:pPr marL="1200150" lvl="2" indent="-285750">
              <a:buClr>
                <a:srgbClr val="00953A"/>
              </a:buClr>
              <a:buFont typeface="Arial" panose="020B0604020202020204" pitchFamily="34" charset="0"/>
              <a:buChar char="–"/>
            </a:pPr>
            <a:r>
              <a:rPr lang="es-GT" sz="1400" noProof="0" dirty="0">
                <a:latin typeface="+mn-lt"/>
              </a:rPr>
              <a:t>Caso probable con cultivo positivo o vinculado a un caso confirmado </a:t>
            </a:r>
            <a:br>
              <a:rPr lang="es-GT" sz="1400" noProof="0" dirty="0">
                <a:latin typeface="+mn-lt"/>
              </a:rPr>
            </a:br>
            <a:r>
              <a:rPr lang="es-GT" sz="1400" noProof="0" dirty="0">
                <a:latin typeface="+mn-lt"/>
              </a:rPr>
              <a:t>por laboratorio</a:t>
            </a:r>
            <a:endParaRPr lang="es-GT" sz="400" noProof="0" dirty="0">
              <a:latin typeface="+mn-lt"/>
            </a:endParaRPr>
          </a:p>
          <a:p>
            <a:pPr marL="285750" indent="-285750">
              <a:buFont typeface="Arial" panose="020B0604020202020204" pitchFamily="34" charset="0"/>
              <a:buChar char="•"/>
            </a:pPr>
            <a:r>
              <a:rPr lang="es-GT" sz="2000" noProof="0" dirty="0">
                <a:latin typeface="+mn-lt"/>
              </a:rPr>
              <a:t>Casos adicionales: identificados a partir de la definición de caso </a:t>
            </a:r>
          </a:p>
          <a:p>
            <a:pPr marL="285750" indent="-285750">
              <a:buFont typeface="Arial" panose="020B0604020202020204" pitchFamily="34" charset="0"/>
              <a:buChar char="•"/>
            </a:pPr>
            <a:endParaRPr lang="en-US" sz="1200" dirty="0">
              <a:latin typeface="+mn-lt"/>
            </a:endParaRPr>
          </a:p>
        </p:txBody>
      </p:sp>
      <p:sp>
        <p:nvSpPr>
          <p:cNvPr id="7" name="TextBox 6">
            <a:extLst>
              <a:ext uri="{FF2B5EF4-FFF2-40B4-BE49-F238E27FC236}">
                <a16:creationId xmlns:a16="http://schemas.microsoft.com/office/drawing/2014/main" id="{F5B81423-1FBB-4A7F-847F-978C540FFA4E}"/>
              </a:ext>
            </a:extLst>
          </p:cNvPr>
          <p:cNvSpPr txBox="1"/>
          <p:nvPr/>
        </p:nvSpPr>
        <p:spPr>
          <a:xfrm>
            <a:off x="6385561" y="1583828"/>
            <a:ext cx="4937760" cy="4493538"/>
          </a:xfrm>
          <a:prstGeom prst="rect">
            <a:avLst/>
          </a:prstGeom>
          <a:solidFill>
            <a:schemeClr val="bg1"/>
          </a:solidFill>
          <a:ln>
            <a:solidFill>
              <a:schemeClr val="tx1"/>
            </a:solidFill>
          </a:ln>
        </p:spPr>
        <p:txBody>
          <a:bodyPr wrap="square" lIns="274320" tIns="91440" rIns="182880" bIns="91440" rtlCol="0">
            <a:spAutoFit/>
          </a:bodyPr>
          <a:lstStyle/>
          <a:p>
            <a:r>
              <a:rPr lang="es-GT" sz="2400" b="1" noProof="0" dirty="0">
                <a:latin typeface="+mn-lt"/>
              </a:rPr>
              <a:t>Métodos</a:t>
            </a:r>
            <a:endParaRPr lang="es-GT" noProof="0" dirty="0">
              <a:latin typeface="+mn-lt"/>
            </a:endParaRPr>
          </a:p>
          <a:p>
            <a:pPr marL="285750" indent="-285750">
              <a:buFont typeface="Arial" panose="020B0604020202020204" pitchFamily="34" charset="0"/>
              <a:buChar char="•"/>
            </a:pPr>
            <a:endParaRPr lang="es-GT" sz="1400" noProof="0" dirty="0">
              <a:latin typeface="+mn-lt"/>
            </a:endParaRPr>
          </a:p>
          <a:p>
            <a:pPr marL="285750" indent="-285750">
              <a:buFont typeface="Arial" panose="020B0604020202020204" pitchFamily="34" charset="0"/>
              <a:buChar char="•"/>
            </a:pPr>
            <a:r>
              <a:rPr lang="es-GT" sz="2000" noProof="0" dirty="0">
                <a:latin typeface="+mn-lt"/>
              </a:rPr>
              <a:t>Entrevistas: cuestionario estándar</a:t>
            </a:r>
          </a:p>
          <a:p>
            <a:pPr marL="285750" indent="-285750">
              <a:buFont typeface="Arial" panose="020B0604020202020204" pitchFamily="34" charset="0"/>
              <a:buChar char="•"/>
            </a:pPr>
            <a:r>
              <a:rPr lang="es-GT" sz="2000" noProof="0" dirty="0">
                <a:latin typeface="+mn-lt"/>
              </a:rPr>
              <a:t>Identificación de los factores </a:t>
            </a:r>
            <a:br>
              <a:rPr lang="es-GT" sz="2000" noProof="0" dirty="0">
                <a:latin typeface="+mn-lt"/>
              </a:rPr>
            </a:br>
            <a:r>
              <a:rPr lang="es-GT" sz="2000" noProof="0" dirty="0">
                <a:latin typeface="+mn-lt"/>
              </a:rPr>
              <a:t>de riesgo: </a:t>
            </a:r>
          </a:p>
          <a:p>
            <a:pPr marL="742950" lvl="1" indent="-285750">
              <a:buClr>
                <a:srgbClr val="00953A"/>
              </a:buClr>
              <a:buFont typeface="Wingdings" panose="05000000000000000000" pitchFamily="2" charset="2"/>
              <a:buChar char="§"/>
            </a:pPr>
            <a:r>
              <a:rPr lang="es-GT" sz="1600" noProof="0" dirty="0">
                <a:latin typeface="+mn-lt"/>
              </a:rPr>
              <a:t>Tasas de ataque calculadas para todos </a:t>
            </a:r>
            <a:br>
              <a:rPr lang="es-GT" sz="1600" noProof="0" dirty="0">
                <a:latin typeface="+mn-lt"/>
              </a:rPr>
            </a:br>
            <a:r>
              <a:rPr lang="es-GT" sz="1600" noProof="0" dirty="0">
                <a:latin typeface="+mn-lt"/>
              </a:rPr>
              <a:t>productos consumidos</a:t>
            </a:r>
          </a:p>
          <a:p>
            <a:pPr marL="742950" lvl="1" indent="-285750">
              <a:buClr>
                <a:srgbClr val="00953A"/>
              </a:buClr>
              <a:buFont typeface="Wingdings" panose="05000000000000000000" pitchFamily="2" charset="2"/>
              <a:buChar char="§"/>
            </a:pPr>
            <a:r>
              <a:rPr lang="es-GT" sz="1600" noProof="0" dirty="0">
                <a:latin typeface="+mn-lt"/>
              </a:rPr>
              <a:t>Razón de riesgo calculado para </a:t>
            </a:r>
            <a:br>
              <a:rPr lang="es-GT" sz="1600" noProof="0" dirty="0">
                <a:latin typeface="+mn-lt"/>
              </a:rPr>
            </a:br>
            <a:r>
              <a:rPr lang="es-GT" sz="1600" noProof="0" dirty="0">
                <a:latin typeface="+mn-lt"/>
              </a:rPr>
              <a:t>productos sospechosos</a:t>
            </a:r>
          </a:p>
          <a:p>
            <a:pPr marL="1200150" lvl="2" indent="-285750">
              <a:buFont typeface="Arial" panose="020B0604020202020204" pitchFamily="34" charset="0"/>
              <a:buChar char="•"/>
            </a:pPr>
            <a:endParaRPr lang="es-GT" sz="400" noProof="0" dirty="0">
              <a:latin typeface="+mn-lt"/>
            </a:endParaRPr>
          </a:p>
          <a:p>
            <a:pPr marL="285750" indent="-285750">
              <a:buFont typeface="Arial" panose="020B0604020202020204" pitchFamily="34" charset="0"/>
              <a:buChar char="•"/>
            </a:pPr>
            <a:r>
              <a:rPr lang="es-GT" sz="2000" noProof="0" dirty="0">
                <a:latin typeface="+mn-lt"/>
              </a:rPr>
              <a:t>Confirmación de laboratorio: bacteriología convencional en muestras fecales.</a:t>
            </a:r>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200" dirty="0">
              <a:latin typeface="+mn-lt"/>
            </a:endParaRPr>
          </a:p>
        </p:txBody>
      </p:sp>
    </p:spTree>
    <p:extLst>
      <p:ext uri="{BB962C8B-B14F-4D97-AF65-F5344CB8AC3E}">
        <p14:creationId xmlns:p14="http://schemas.microsoft.com/office/powerpoint/2010/main" val="28065549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p:cNvSpPr>
            <a:spLocks noGrp="1"/>
          </p:cNvSpPr>
          <p:nvPr>
            <p:ph sz="half" idx="2"/>
          </p:nvPr>
        </p:nvSpPr>
        <p:spPr/>
        <p:txBody>
          <a:bodyPr/>
          <a:lstStyle/>
          <a:p>
            <a:r>
              <a:rPr lang="es-GT" noProof="0" dirty="0"/>
              <a:t>Resultados = lo que </a:t>
            </a:r>
            <a:r>
              <a:rPr lang="es-GT" b="1" noProof="0" dirty="0"/>
              <a:t>encontramos</a:t>
            </a:r>
          </a:p>
          <a:p>
            <a:r>
              <a:rPr lang="es-GT" noProof="0" dirty="0"/>
              <a:t>Características de los participantes</a:t>
            </a:r>
          </a:p>
          <a:p>
            <a:r>
              <a:rPr lang="es-GT" noProof="0" dirty="0"/>
              <a:t>Resultados descriptivos (quién, qué, cuándo, dónde)</a:t>
            </a:r>
          </a:p>
          <a:p>
            <a:r>
              <a:rPr lang="es-GT" noProof="0" dirty="0"/>
              <a:t>Resultados analíticos</a:t>
            </a:r>
          </a:p>
          <a:p>
            <a:r>
              <a:rPr lang="es-GT" noProof="0" dirty="0"/>
              <a:t>Utilice tablas, figuras, fotos</a:t>
            </a:r>
          </a:p>
          <a:p>
            <a:r>
              <a:rPr lang="es-GT" noProof="0" dirty="0"/>
              <a:t>3-4 minutos</a:t>
            </a:r>
          </a:p>
          <a:p>
            <a:pPr lvl="1">
              <a:buFont typeface="Wingdings" pitchFamily="2" charset="2"/>
              <a:buNone/>
            </a:pPr>
            <a:endParaRPr lang="en-US" altLang="en-US" dirty="0"/>
          </a:p>
        </p:txBody>
      </p:sp>
      <p:sp>
        <p:nvSpPr>
          <p:cNvPr id="2" name="Title 1">
            <a:extLst>
              <a:ext uri="{FF2B5EF4-FFF2-40B4-BE49-F238E27FC236}">
                <a16:creationId xmlns:a16="http://schemas.microsoft.com/office/drawing/2014/main" id="{3CFB4F5E-ECEC-427E-A94C-8F87405ACDA5}"/>
              </a:ext>
            </a:extLst>
          </p:cNvPr>
          <p:cNvSpPr>
            <a:spLocks noGrp="1"/>
          </p:cNvSpPr>
          <p:nvPr>
            <p:ph type="title"/>
          </p:nvPr>
        </p:nvSpPr>
        <p:spPr/>
        <p:txBody>
          <a:bodyPr/>
          <a:lstStyle/>
          <a:p>
            <a:r>
              <a:rPr lang="en-US"/>
              <a:t>Estructura: Resultados</a:t>
            </a:r>
          </a:p>
        </p:txBody>
      </p:sp>
    </p:spTree>
    <p:extLst>
      <p:ext uri="{BB962C8B-B14F-4D97-AF65-F5344CB8AC3E}">
        <p14:creationId xmlns:p14="http://schemas.microsoft.com/office/powerpoint/2010/main" val="1212821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B4F5E-ECEC-427E-A94C-8F87405ACDA5}"/>
              </a:ext>
            </a:extLst>
          </p:cNvPr>
          <p:cNvSpPr>
            <a:spLocks noGrp="1"/>
          </p:cNvSpPr>
          <p:nvPr>
            <p:ph type="title"/>
          </p:nvPr>
        </p:nvSpPr>
        <p:spPr>
          <a:xfrm>
            <a:off x="838200" y="0"/>
            <a:ext cx="10515600" cy="1257300"/>
          </a:xfrm>
        </p:spPr>
        <p:txBody>
          <a:bodyPr/>
          <a:lstStyle/>
          <a:p>
            <a:r>
              <a:rPr lang="es-GT" noProof="0" dirty="0"/>
              <a:t>Estructura: Resultados </a:t>
            </a:r>
            <a:r>
              <a:rPr lang="es-GT" noProof="0" dirty="0">
                <a:cs typeface="Arial" panose="020B0604020202020204" pitchFamily="34" charset="0"/>
              </a:rPr>
              <a:t>- Ejemplo </a:t>
            </a:r>
            <a:br>
              <a:rPr lang="es-GT" noProof="0" dirty="0">
                <a:cs typeface="Arial" panose="020B0604020202020204" pitchFamily="34" charset="0"/>
              </a:rPr>
            </a:br>
            <a:r>
              <a:rPr lang="es-GT" noProof="0" dirty="0">
                <a:cs typeface="Arial" panose="020B0604020202020204" pitchFamily="34" charset="0"/>
              </a:rPr>
              <a:t>de diapositivas</a:t>
            </a:r>
            <a:endParaRPr lang="es-GT" noProof="0" dirty="0"/>
          </a:p>
        </p:txBody>
      </p:sp>
      <p:sp>
        <p:nvSpPr>
          <p:cNvPr id="4" name="TextBox 3">
            <a:extLst>
              <a:ext uri="{FF2B5EF4-FFF2-40B4-BE49-F238E27FC236}">
                <a16:creationId xmlns:a16="http://schemas.microsoft.com/office/drawing/2014/main" id="{26ED5F4C-F946-487B-1339-2F13704581EF}"/>
              </a:ext>
            </a:extLst>
          </p:cNvPr>
          <p:cNvSpPr txBox="1"/>
          <p:nvPr/>
        </p:nvSpPr>
        <p:spPr>
          <a:xfrm>
            <a:off x="1926378" y="1368355"/>
            <a:ext cx="3868847" cy="2769989"/>
          </a:xfrm>
          <a:prstGeom prst="rect">
            <a:avLst/>
          </a:prstGeom>
          <a:solidFill>
            <a:schemeClr val="bg1"/>
          </a:solidFill>
          <a:ln>
            <a:solidFill>
              <a:schemeClr val="tx1"/>
            </a:solidFill>
          </a:ln>
        </p:spPr>
        <p:txBody>
          <a:bodyPr wrap="square" lIns="274320" tIns="91440" rIns="182880" bIns="91440" rtlCol="0">
            <a:spAutoFit/>
          </a:bodyPr>
          <a:lstStyle/>
          <a:p>
            <a:r>
              <a:rPr lang="es-GT" b="1" noProof="0" dirty="0">
                <a:latin typeface="+mn-lt"/>
              </a:rPr>
              <a:t>Resultados</a:t>
            </a:r>
            <a:endParaRPr lang="es-GT" noProof="0" dirty="0">
              <a:latin typeface="+mn-lt"/>
            </a:endParaRPr>
          </a:p>
          <a:p>
            <a:pPr marL="285750" indent="-285750">
              <a:buFont typeface="Arial" panose="020B0604020202020204" pitchFamily="34" charset="0"/>
              <a:buChar char="•"/>
            </a:pPr>
            <a:endParaRPr lang="es-GT" sz="1400" noProof="0" dirty="0">
              <a:latin typeface="+mn-lt"/>
            </a:endParaRPr>
          </a:p>
          <a:p>
            <a:pPr marL="285750" indent="-285750">
              <a:buFont typeface="Arial" panose="020B0604020202020204" pitchFamily="34" charset="0"/>
              <a:buChar char="•"/>
            </a:pPr>
            <a:r>
              <a:rPr lang="es-GT" sz="1600" noProof="0" dirty="0">
                <a:latin typeface="+mn-lt"/>
              </a:rPr>
              <a:t>Se entrevistó a 77 de los 85 asistentes a la boda</a:t>
            </a:r>
          </a:p>
          <a:p>
            <a:pPr marL="285750" indent="-285750">
              <a:buFont typeface="Arial" panose="020B0604020202020204" pitchFamily="34" charset="0"/>
              <a:buChar char="•"/>
            </a:pPr>
            <a:r>
              <a:rPr lang="es-GT" sz="1600" noProof="0" dirty="0">
                <a:latin typeface="+mn-lt"/>
              </a:rPr>
              <a:t>Rango de edad: 2-78 años; mediana de edad 25.5 años</a:t>
            </a:r>
          </a:p>
          <a:p>
            <a:pPr marL="285750" indent="-285750">
              <a:buFont typeface="Arial" panose="020B0604020202020204" pitchFamily="34" charset="0"/>
              <a:buChar char="•"/>
            </a:pPr>
            <a:r>
              <a:rPr lang="es-GT" sz="1600" noProof="0" dirty="0">
                <a:latin typeface="+mn-lt"/>
              </a:rPr>
              <a:t>Casos identificados: 34 (28%)</a:t>
            </a:r>
          </a:p>
          <a:p>
            <a:pPr marL="742950" lvl="1" indent="-285750">
              <a:buClr>
                <a:srgbClr val="00953A"/>
              </a:buClr>
              <a:buFont typeface="Wingdings" panose="05000000000000000000" pitchFamily="2" charset="2"/>
              <a:buChar char="§"/>
            </a:pPr>
            <a:r>
              <a:rPr lang="es-GT" sz="1400" noProof="0" dirty="0">
                <a:latin typeface="+mn-lt"/>
              </a:rPr>
              <a:t>Hospitalizados: 10 (29%)</a:t>
            </a:r>
          </a:p>
          <a:p>
            <a:pPr marL="742950" lvl="1" indent="-285750">
              <a:buClr>
                <a:srgbClr val="00953A"/>
              </a:buClr>
              <a:buFont typeface="Wingdings" panose="05000000000000000000" pitchFamily="2" charset="2"/>
              <a:buChar char="§"/>
            </a:pPr>
            <a:r>
              <a:rPr lang="es-GT" sz="1400" noProof="0" dirty="0"/>
              <a:t>Pacientes ambulatorios: 11 (32%)</a:t>
            </a:r>
          </a:p>
          <a:p>
            <a:pPr marL="742950" lvl="1" indent="-285750">
              <a:buClr>
                <a:srgbClr val="00953A"/>
              </a:buClr>
              <a:buFont typeface="Wingdings" panose="05000000000000000000" pitchFamily="2" charset="2"/>
              <a:buChar char="§"/>
            </a:pPr>
            <a:r>
              <a:rPr lang="es-GT" sz="1400" noProof="0" dirty="0"/>
              <a:t>No buscaron atención sanitaria: 13 (38%)</a:t>
            </a:r>
            <a:endParaRPr lang="es-GT" sz="1400" noProof="0" dirty="0">
              <a:latin typeface="+mn-lt"/>
            </a:endParaRPr>
          </a:p>
        </p:txBody>
      </p:sp>
      <p:grpSp>
        <p:nvGrpSpPr>
          <p:cNvPr id="15" name="Group 14">
            <a:extLst>
              <a:ext uri="{FF2B5EF4-FFF2-40B4-BE49-F238E27FC236}">
                <a16:creationId xmlns:a16="http://schemas.microsoft.com/office/drawing/2014/main" id="{F8C9A33E-5B22-E850-55E3-5F7D9D32BABB}"/>
              </a:ext>
            </a:extLst>
          </p:cNvPr>
          <p:cNvGrpSpPr/>
          <p:nvPr/>
        </p:nvGrpSpPr>
        <p:grpSpPr>
          <a:xfrm>
            <a:off x="1926378" y="4192749"/>
            <a:ext cx="3868847" cy="2462213"/>
            <a:chOff x="1975299" y="1364364"/>
            <a:chExt cx="3746522" cy="2591735"/>
          </a:xfrm>
        </p:grpSpPr>
        <p:sp>
          <p:nvSpPr>
            <p:cNvPr id="5" name="TextBox 4">
              <a:extLst>
                <a:ext uri="{FF2B5EF4-FFF2-40B4-BE49-F238E27FC236}">
                  <a16:creationId xmlns:a16="http://schemas.microsoft.com/office/drawing/2014/main" id="{0497CF03-C494-F204-19F2-2FEB4548F9E4}"/>
                </a:ext>
              </a:extLst>
            </p:cNvPr>
            <p:cNvSpPr txBox="1"/>
            <p:nvPr/>
          </p:nvSpPr>
          <p:spPr>
            <a:xfrm>
              <a:off x="1975299" y="1364364"/>
              <a:ext cx="3746522" cy="2591735"/>
            </a:xfrm>
            <a:prstGeom prst="rect">
              <a:avLst/>
            </a:prstGeom>
            <a:solidFill>
              <a:schemeClr val="bg1"/>
            </a:solidFill>
            <a:ln>
              <a:solidFill>
                <a:schemeClr val="tx1"/>
              </a:solidFill>
            </a:ln>
          </p:spPr>
          <p:txBody>
            <a:bodyPr wrap="square" lIns="274320" tIns="91440" rIns="182880" bIns="91440" rtlCol="0">
              <a:spAutoFit/>
            </a:bodyPr>
            <a:lstStyle/>
            <a:p>
              <a:pPr algn="ctr"/>
              <a:r>
                <a:rPr lang="en-US" sz="1200" b="1" dirty="0">
                  <a:latin typeface="+mn-lt"/>
                </a:rPr>
                <a:t>Frecuencia de los síntomas entre los casos (n=34)</a:t>
              </a:r>
              <a:endParaRPr lang="en-US" sz="1200" b="1" dirty="0"/>
            </a:p>
            <a:p>
              <a:pPr algn="ctr"/>
              <a:endParaRPr lang="en-US" sz="1200" dirty="0">
                <a:latin typeface="+mn-lt"/>
              </a:endParaRPr>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latin typeface="+mn-lt"/>
              </a:endParaRPr>
            </a:p>
          </p:txBody>
        </p:sp>
        <p:graphicFrame>
          <p:nvGraphicFramePr>
            <p:cNvPr id="14" name="Chart 13">
              <a:extLst>
                <a:ext uri="{FF2B5EF4-FFF2-40B4-BE49-F238E27FC236}">
                  <a16:creationId xmlns:a16="http://schemas.microsoft.com/office/drawing/2014/main" id="{4F62CAA4-FC3F-5516-F3B9-3B0E95496D47}"/>
                </a:ext>
              </a:extLst>
            </p:cNvPr>
            <p:cNvGraphicFramePr/>
            <p:nvPr>
              <p:extLst>
                <p:ext uri="{D42A27DB-BD31-4B8C-83A1-F6EECF244321}">
                  <p14:modId xmlns:p14="http://schemas.microsoft.com/office/powerpoint/2010/main" val="1384088796"/>
                </p:ext>
              </p:extLst>
            </p:nvPr>
          </p:nvGraphicFramePr>
          <p:xfrm>
            <a:off x="2165998" y="1886146"/>
            <a:ext cx="3555823" cy="203651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6" name="Group 15">
            <a:extLst>
              <a:ext uri="{FF2B5EF4-FFF2-40B4-BE49-F238E27FC236}">
                <a16:creationId xmlns:a16="http://schemas.microsoft.com/office/drawing/2014/main" id="{59087966-C913-56EC-B136-BA184F82188F}"/>
              </a:ext>
            </a:extLst>
          </p:cNvPr>
          <p:cNvGrpSpPr/>
          <p:nvPr/>
        </p:nvGrpSpPr>
        <p:grpSpPr>
          <a:xfrm>
            <a:off x="6135946" y="1257300"/>
            <a:ext cx="3505222" cy="2831544"/>
            <a:chOff x="1975299" y="1364364"/>
            <a:chExt cx="3746522" cy="2640518"/>
          </a:xfrm>
        </p:grpSpPr>
        <p:sp>
          <p:nvSpPr>
            <p:cNvPr id="17" name="TextBox 16">
              <a:extLst>
                <a:ext uri="{FF2B5EF4-FFF2-40B4-BE49-F238E27FC236}">
                  <a16:creationId xmlns:a16="http://schemas.microsoft.com/office/drawing/2014/main" id="{C4A0CF1D-A029-59E3-B0AA-BDAB9CE6B633}"/>
                </a:ext>
              </a:extLst>
            </p:cNvPr>
            <p:cNvSpPr txBox="1"/>
            <p:nvPr/>
          </p:nvSpPr>
          <p:spPr>
            <a:xfrm>
              <a:off x="1975299" y="1364364"/>
              <a:ext cx="3746522" cy="2640518"/>
            </a:xfrm>
            <a:prstGeom prst="rect">
              <a:avLst/>
            </a:prstGeom>
            <a:solidFill>
              <a:schemeClr val="bg1"/>
            </a:solidFill>
            <a:ln>
              <a:solidFill>
                <a:schemeClr val="tx1"/>
              </a:solidFill>
            </a:ln>
          </p:spPr>
          <p:txBody>
            <a:bodyPr wrap="square" lIns="274320" tIns="91440" rIns="182880" bIns="91440" rtlCol="0">
              <a:spAutoFit/>
            </a:bodyPr>
            <a:lstStyle/>
            <a:p>
              <a:pPr algn="ctr"/>
              <a:r>
                <a:rPr lang="es-GT" sz="1200" b="1" noProof="0" dirty="0">
                  <a:latin typeface="+mn-lt"/>
                </a:rPr>
                <a:t>Día de inicio de síntomas entre los casos (n=34) </a:t>
              </a:r>
            </a:p>
            <a:p>
              <a:pPr algn="ctr"/>
              <a:endParaRPr lang="en-US" sz="1200" b="1" dirty="0"/>
            </a:p>
            <a:p>
              <a:pPr algn="ctr"/>
              <a:endParaRPr lang="en-US" sz="1200" b="1" dirty="0"/>
            </a:p>
            <a:p>
              <a:pPr algn="ctr"/>
              <a:endParaRPr lang="en-US" sz="1200" dirty="0">
                <a:latin typeface="+mn-lt"/>
              </a:endParaRPr>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latin typeface="+mn-lt"/>
              </a:endParaRPr>
            </a:p>
            <a:p>
              <a:pPr marL="285750" indent="-285750">
                <a:buFont typeface="Arial" panose="020B0604020202020204" pitchFamily="34" charset="0"/>
                <a:buChar char="•"/>
              </a:pPr>
              <a:endParaRPr lang="en-US" sz="1400" dirty="0">
                <a:latin typeface="+mn-lt"/>
              </a:endParaRPr>
            </a:p>
          </p:txBody>
        </p:sp>
        <p:graphicFrame>
          <p:nvGraphicFramePr>
            <p:cNvPr id="18" name="Chart 17">
              <a:extLst>
                <a:ext uri="{FF2B5EF4-FFF2-40B4-BE49-F238E27FC236}">
                  <a16:creationId xmlns:a16="http://schemas.microsoft.com/office/drawing/2014/main" id="{87053E8B-4BED-7344-B1A1-55AD3F60B0BC}"/>
                </a:ext>
              </a:extLst>
            </p:cNvPr>
            <p:cNvGraphicFramePr/>
            <p:nvPr>
              <p:extLst>
                <p:ext uri="{D42A27DB-BD31-4B8C-83A1-F6EECF244321}">
                  <p14:modId xmlns:p14="http://schemas.microsoft.com/office/powerpoint/2010/main" val="3424711652"/>
                </p:ext>
              </p:extLst>
            </p:nvPr>
          </p:nvGraphicFramePr>
          <p:xfrm>
            <a:off x="2128342" y="1686095"/>
            <a:ext cx="3593479" cy="2316369"/>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28" name="Group 27">
            <a:extLst>
              <a:ext uri="{FF2B5EF4-FFF2-40B4-BE49-F238E27FC236}">
                <a16:creationId xmlns:a16="http://schemas.microsoft.com/office/drawing/2014/main" id="{B960B3FE-89C5-6A5C-8C6C-1127EF398E6F}"/>
              </a:ext>
            </a:extLst>
          </p:cNvPr>
          <p:cNvGrpSpPr/>
          <p:nvPr/>
        </p:nvGrpSpPr>
        <p:grpSpPr>
          <a:xfrm>
            <a:off x="6135946" y="4166555"/>
            <a:ext cx="3505222" cy="2456637"/>
            <a:chOff x="6175215" y="4012498"/>
            <a:chExt cx="3657600" cy="2739211"/>
          </a:xfrm>
        </p:grpSpPr>
        <p:sp>
          <p:nvSpPr>
            <p:cNvPr id="19" name="TextBox 18">
              <a:extLst>
                <a:ext uri="{FF2B5EF4-FFF2-40B4-BE49-F238E27FC236}">
                  <a16:creationId xmlns:a16="http://schemas.microsoft.com/office/drawing/2014/main" id="{6901D8B9-3E16-5CF0-E5C4-6AEB2F1CB9B5}"/>
                </a:ext>
              </a:extLst>
            </p:cNvPr>
            <p:cNvSpPr txBox="1"/>
            <p:nvPr/>
          </p:nvSpPr>
          <p:spPr>
            <a:xfrm>
              <a:off x="6175215" y="4012498"/>
              <a:ext cx="3657600" cy="2739211"/>
            </a:xfrm>
            <a:prstGeom prst="rect">
              <a:avLst/>
            </a:prstGeom>
            <a:solidFill>
              <a:schemeClr val="bg1"/>
            </a:solidFill>
            <a:ln>
              <a:solidFill>
                <a:schemeClr val="tx1"/>
              </a:solidFill>
            </a:ln>
          </p:spPr>
          <p:txBody>
            <a:bodyPr wrap="square" lIns="274320" tIns="91440" rIns="182880" bIns="91440" rtlCol="0">
              <a:spAutoFit/>
            </a:bodyPr>
            <a:lstStyle/>
            <a:p>
              <a:r>
                <a:rPr lang="es-GT" sz="1400" b="1" noProof="0" dirty="0">
                  <a:latin typeface="+mn-lt"/>
                </a:rPr>
                <a:t>Pastel de boda y los “</a:t>
              </a:r>
              <a:r>
                <a:rPr lang="es-GT" sz="1400" b="1" noProof="0" dirty="0" err="1">
                  <a:latin typeface="+mn-lt"/>
                </a:rPr>
                <a:t>cupcakes</a:t>
              </a:r>
              <a:r>
                <a:rPr lang="es-GT" sz="1400" b="1" noProof="0" dirty="0">
                  <a:latin typeface="+mn-lt"/>
                </a:rPr>
                <a:t>” registraron las tasas de ataque más elevadas</a:t>
              </a:r>
              <a:endParaRPr lang="es-GT" sz="1100" b="1" noProof="0" dirty="0"/>
            </a:p>
            <a:p>
              <a:endParaRPr lang="en-US" sz="1100" b="1" dirty="0">
                <a:latin typeface="+mn-lt"/>
              </a:endParaRPr>
            </a:p>
            <a:p>
              <a:endParaRPr lang="en-US" sz="1100" b="1" dirty="0"/>
            </a:p>
            <a:p>
              <a:endParaRPr lang="en-US" sz="1100" b="1" dirty="0">
                <a:latin typeface="+mn-lt"/>
              </a:endParaRPr>
            </a:p>
            <a:p>
              <a:endParaRPr lang="en-US" sz="1100" b="1" dirty="0"/>
            </a:p>
            <a:p>
              <a:endParaRPr lang="en-US" sz="1100" b="1" dirty="0">
                <a:latin typeface="+mn-lt"/>
              </a:endParaRPr>
            </a:p>
            <a:p>
              <a:endParaRPr lang="en-US" sz="1100" b="1" dirty="0"/>
            </a:p>
            <a:p>
              <a:endParaRPr lang="en-US" sz="1100" b="1" dirty="0">
                <a:latin typeface="+mn-lt"/>
              </a:endParaRPr>
            </a:p>
            <a:p>
              <a:endParaRPr lang="en-US" sz="1100" b="1" dirty="0"/>
            </a:p>
            <a:p>
              <a:endParaRPr lang="en-US" sz="1100" b="1" dirty="0">
                <a:latin typeface="+mn-lt"/>
              </a:endParaRPr>
            </a:p>
            <a:p>
              <a:endParaRPr lang="en-US" sz="1100" b="1" dirty="0"/>
            </a:p>
            <a:p>
              <a:endParaRPr lang="en-US" sz="1400" dirty="0">
                <a:latin typeface="+mn-lt"/>
              </a:endParaRPr>
            </a:p>
          </p:txBody>
        </p:sp>
        <p:grpSp>
          <p:nvGrpSpPr>
            <p:cNvPr id="27" name="Group 26">
              <a:extLst>
                <a:ext uri="{FF2B5EF4-FFF2-40B4-BE49-F238E27FC236}">
                  <a16:creationId xmlns:a16="http://schemas.microsoft.com/office/drawing/2014/main" id="{03B0D640-5DDF-43E0-34B6-D8442CA78F41}"/>
                </a:ext>
              </a:extLst>
            </p:cNvPr>
            <p:cNvGrpSpPr/>
            <p:nvPr/>
          </p:nvGrpSpPr>
          <p:grpSpPr>
            <a:xfrm>
              <a:off x="6270625" y="4775392"/>
              <a:ext cx="3409812" cy="1509516"/>
              <a:chOff x="6096000" y="4796780"/>
              <a:chExt cx="3409812" cy="1509516"/>
            </a:xfrm>
          </p:grpSpPr>
          <p:pic>
            <p:nvPicPr>
              <p:cNvPr id="9" name="Picture 8">
                <a:extLst>
                  <a:ext uri="{FF2B5EF4-FFF2-40B4-BE49-F238E27FC236}">
                    <a16:creationId xmlns:a16="http://schemas.microsoft.com/office/drawing/2014/main" id="{6F5498AE-7D04-4A93-AB8F-91BD1C77BBFF}"/>
                  </a:ext>
                </a:extLst>
              </p:cNvPr>
              <p:cNvPicPr>
                <a:picLocks noChangeAspect="1"/>
              </p:cNvPicPr>
              <p:nvPr/>
            </p:nvPicPr>
            <p:blipFill rotWithShape="1">
              <a:blip r:embed="rId5"/>
              <a:srcRect l="17234" t="46475"/>
              <a:stretch/>
            </p:blipFill>
            <p:spPr>
              <a:xfrm>
                <a:off x="6655974" y="5175298"/>
                <a:ext cx="2849838" cy="1130998"/>
              </a:xfrm>
              <a:prstGeom prst="rect">
                <a:avLst/>
              </a:prstGeom>
              <a:ln>
                <a:noFill/>
              </a:ln>
            </p:spPr>
          </p:pic>
          <p:sp>
            <p:nvSpPr>
              <p:cNvPr id="3" name="TextBox 2">
                <a:extLst>
                  <a:ext uri="{FF2B5EF4-FFF2-40B4-BE49-F238E27FC236}">
                    <a16:creationId xmlns:a16="http://schemas.microsoft.com/office/drawing/2014/main" id="{CD0614F7-168E-109A-EF32-833BEF6B7914}"/>
                  </a:ext>
                </a:extLst>
              </p:cNvPr>
              <p:cNvSpPr txBox="1"/>
              <p:nvPr/>
            </p:nvSpPr>
            <p:spPr>
              <a:xfrm>
                <a:off x="6563813" y="4812459"/>
                <a:ext cx="1089881" cy="274543"/>
              </a:xfrm>
              <a:prstGeom prst="rect">
                <a:avLst/>
              </a:prstGeom>
              <a:noFill/>
            </p:spPr>
            <p:txBody>
              <a:bodyPr wrap="square" rtlCol="0">
                <a:spAutoFit/>
              </a:bodyPr>
              <a:lstStyle/>
              <a:p>
                <a:r>
                  <a:rPr lang="en-US" sz="1000" b="1" dirty="0"/>
                  <a:t>Pastel boda</a:t>
                </a:r>
              </a:p>
            </p:txBody>
          </p:sp>
          <p:sp>
            <p:nvSpPr>
              <p:cNvPr id="7" name="TextBox 6">
                <a:extLst>
                  <a:ext uri="{FF2B5EF4-FFF2-40B4-BE49-F238E27FC236}">
                    <a16:creationId xmlns:a16="http://schemas.microsoft.com/office/drawing/2014/main" id="{ADBF68D3-A689-5A02-A3C5-6EEA86677213}"/>
                  </a:ext>
                </a:extLst>
              </p:cNvPr>
              <p:cNvSpPr txBox="1"/>
              <p:nvPr/>
            </p:nvSpPr>
            <p:spPr>
              <a:xfrm>
                <a:off x="8204852" y="4796780"/>
                <a:ext cx="776413" cy="253916"/>
              </a:xfrm>
              <a:prstGeom prst="rect">
                <a:avLst/>
              </a:prstGeom>
              <a:noFill/>
            </p:spPr>
            <p:txBody>
              <a:bodyPr wrap="square" rtlCol="0">
                <a:spAutoFit/>
              </a:bodyPr>
              <a:lstStyle/>
              <a:p>
                <a:r>
                  <a:rPr lang="en-US" sz="1000" b="1"/>
                  <a:t>Cupcake</a:t>
                </a:r>
              </a:p>
            </p:txBody>
          </p:sp>
          <p:sp>
            <p:nvSpPr>
              <p:cNvPr id="8" name="TextBox 7">
                <a:extLst>
                  <a:ext uri="{FF2B5EF4-FFF2-40B4-BE49-F238E27FC236}">
                    <a16:creationId xmlns:a16="http://schemas.microsoft.com/office/drawing/2014/main" id="{E292D009-6317-023E-17FD-0A69EE6994C5}"/>
                  </a:ext>
                </a:extLst>
              </p:cNvPr>
              <p:cNvSpPr txBox="1"/>
              <p:nvPr/>
            </p:nvSpPr>
            <p:spPr>
              <a:xfrm>
                <a:off x="7063420" y="5026873"/>
                <a:ext cx="529106" cy="200055"/>
              </a:xfrm>
              <a:prstGeom prst="rect">
                <a:avLst/>
              </a:prstGeom>
              <a:solidFill>
                <a:schemeClr val="bg1"/>
              </a:solidFill>
            </p:spPr>
            <p:txBody>
              <a:bodyPr wrap="square" rtlCol="0">
                <a:spAutoFit/>
              </a:bodyPr>
              <a:lstStyle/>
              <a:p>
                <a:r>
                  <a:rPr lang="en-US" sz="700"/>
                  <a:t>Saludable</a:t>
                </a:r>
              </a:p>
            </p:txBody>
          </p:sp>
          <p:sp>
            <p:nvSpPr>
              <p:cNvPr id="10" name="TextBox 9">
                <a:extLst>
                  <a:ext uri="{FF2B5EF4-FFF2-40B4-BE49-F238E27FC236}">
                    <a16:creationId xmlns:a16="http://schemas.microsoft.com/office/drawing/2014/main" id="{1916CF4C-FBA6-3141-F937-9B203C0249CF}"/>
                  </a:ext>
                </a:extLst>
              </p:cNvPr>
              <p:cNvSpPr txBox="1"/>
              <p:nvPr/>
            </p:nvSpPr>
            <p:spPr>
              <a:xfrm>
                <a:off x="6150001" y="5262968"/>
                <a:ext cx="582693" cy="200055"/>
              </a:xfrm>
              <a:prstGeom prst="rect">
                <a:avLst/>
              </a:prstGeom>
              <a:noFill/>
            </p:spPr>
            <p:txBody>
              <a:bodyPr wrap="square" rtlCol="0">
                <a:spAutoFit/>
              </a:bodyPr>
              <a:lstStyle/>
              <a:p>
                <a:r>
                  <a:rPr lang="en-US" sz="700"/>
                  <a:t>Expuesto</a:t>
                </a:r>
              </a:p>
            </p:txBody>
          </p:sp>
          <p:sp>
            <p:nvSpPr>
              <p:cNvPr id="11" name="TextBox 10">
                <a:extLst>
                  <a:ext uri="{FF2B5EF4-FFF2-40B4-BE49-F238E27FC236}">
                    <a16:creationId xmlns:a16="http://schemas.microsoft.com/office/drawing/2014/main" id="{5C64E8B4-5859-AED7-43F5-CFD1F3A494BE}"/>
                  </a:ext>
                </a:extLst>
              </p:cNvPr>
              <p:cNvSpPr txBox="1"/>
              <p:nvPr/>
            </p:nvSpPr>
            <p:spPr>
              <a:xfrm>
                <a:off x="6096000" y="5550692"/>
                <a:ext cx="703092" cy="200055"/>
              </a:xfrm>
              <a:prstGeom prst="rect">
                <a:avLst/>
              </a:prstGeom>
              <a:noFill/>
            </p:spPr>
            <p:txBody>
              <a:bodyPr wrap="square" rtlCol="0">
                <a:spAutoFit/>
              </a:bodyPr>
              <a:lstStyle/>
              <a:p>
                <a:r>
                  <a:rPr lang="en-US" sz="700"/>
                  <a:t>Sin exponer</a:t>
                </a:r>
              </a:p>
            </p:txBody>
          </p:sp>
          <p:sp>
            <p:nvSpPr>
              <p:cNvPr id="12" name="TextBox 11">
                <a:extLst>
                  <a:ext uri="{FF2B5EF4-FFF2-40B4-BE49-F238E27FC236}">
                    <a16:creationId xmlns:a16="http://schemas.microsoft.com/office/drawing/2014/main" id="{AE0AD753-43D6-7104-04FF-6879EBAEC37F}"/>
                  </a:ext>
                </a:extLst>
              </p:cNvPr>
              <p:cNvSpPr txBox="1"/>
              <p:nvPr/>
            </p:nvSpPr>
            <p:spPr>
              <a:xfrm>
                <a:off x="6760571" y="5026873"/>
                <a:ext cx="333000" cy="200055"/>
              </a:xfrm>
              <a:prstGeom prst="rect">
                <a:avLst/>
              </a:prstGeom>
              <a:noFill/>
            </p:spPr>
            <p:txBody>
              <a:bodyPr wrap="square" rtlCol="0">
                <a:spAutoFit/>
              </a:bodyPr>
              <a:lstStyle/>
              <a:p>
                <a:r>
                  <a:rPr lang="en-US" sz="700"/>
                  <a:t>Ill</a:t>
                </a:r>
              </a:p>
            </p:txBody>
          </p:sp>
          <p:sp>
            <p:nvSpPr>
              <p:cNvPr id="13" name="TextBox 12">
                <a:extLst>
                  <a:ext uri="{FF2B5EF4-FFF2-40B4-BE49-F238E27FC236}">
                    <a16:creationId xmlns:a16="http://schemas.microsoft.com/office/drawing/2014/main" id="{53AA364A-93B3-53E5-7F4E-08C61C327A4A}"/>
                  </a:ext>
                </a:extLst>
              </p:cNvPr>
              <p:cNvSpPr txBox="1"/>
              <p:nvPr/>
            </p:nvSpPr>
            <p:spPr>
              <a:xfrm>
                <a:off x="7674090" y="5026873"/>
                <a:ext cx="333000" cy="200055"/>
              </a:xfrm>
              <a:prstGeom prst="rect">
                <a:avLst/>
              </a:prstGeom>
              <a:noFill/>
            </p:spPr>
            <p:txBody>
              <a:bodyPr wrap="square" rtlCol="0">
                <a:spAutoFit/>
              </a:bodyPr>
              <a:lstStyle/>
              <a:p>
                <a:r>
                  <a:rPr lang="en-US" sz="700"/>
                  <a:t>AR</a:t>
                </a:r>
              </a:p>
            </p:txBody>
          </p:sp>
          <p:sp>
            <p:nvSpPr>
              <p:cNvPr id="24" name="TextBox 23">
                <a:extLst>
                  <a:ext uri="{FF2B5EF4-FFF2-40B4-BE49-F238E27FC236}">
                    <a16:creationId xmlns:a16="http://schemas.microsoft.com/office/drawing/2014/main" id="{C8CDBA7A-D035-E828-FB42-AB9FCF6B2B44}"/>
                  </a:ext>
                </a:extLst>
              </p:cNvPr>
              <p:cNvSpPr txBox="1"/>
              <p:nvPr/>
            </p:nvSpPr>
            <p:spPr>
              <a:xfrm>
                <a:off x="8520137" y="5026873"/>
                <a:ext cx="529106" cy="200055"/>
              </a:xfrm>
              <a:prstGeom prst="rect">
                <a:avLst/>
              </a:prstGeom>
              <a:solidFill>
                <a:schemeClr val="bg1"/>
              </a:solidFill>
            </p:spPr>
            <p:txBody>
              <a:bodyPr wrap="square" rtlCol="0">
                <a:spAutoFit/>
              </a:bodyPr>
              <a:lstStyle/>
              <a:p>
                <a:r>
                  <a:rPr lang="en-US" sz="700"/>
                  <a:t>Saludable</a:t>
                </a:r>
              </a:p>
            </p:txBody>
          </p:sp>
          <p:sp>
            <p:nvSpPr>
              <p:cNvPr id="25" name="TextBox 24">
                <a:extLst>
                  <a:ext uri="{FF2B5EF4-FFF2-40B4-BE49-F238E27FC236}">
                    <a16:creationId xmlns:a16="http://schemas.microsoft.com/office/drawing/2014/main" id="{2A7B347B-A4CD-00CB-9D4A-C49574E788D0}"/>
                  </a:ext>
                </a:extLst>
              </p:cNvPr>
              <p:cNvSpPr txBox="1"/>
              <p:nvPr/>
            </p:nvSpPr>
            <p:spPr>
              <a:xfrm>
                <a:off x="8233496" y="5026873"/>
                <a:ext cx="333000" cy="200055"/>
              </a:xfrm>
              <a:prstGeom prst="rect">
                <a:avLst/>
              </a:prstGeom>
              <a:noFill/>
            </p:spPr>
            <p:txBody>
              <a:bodyPr wrap="square" rtlCol="0">
                <a:spAutoFit/>
              </a:bodyPr>
              <a:lstStyle/>
              <a:p>
                <a:r>
                  <a:rPr lang="en-US" sz="700"/>
                  <a:t>Ill</a:t>
                </a:r>
              </a:p>
            </p:txBody>
          </p:sp>
          <p:sp>
            <p:nvSpPr>
              <p:cNvPr id="26" name="TextBox 25">
                <a:extLst>
                  <a:ext uri="{FF2B5EF4-FFF2-40B4-BE49-F238E27FC236}">
                    <a16:creationId xmlns:a16="http://schemas.microsoft.com/office/drawing/2014/main" id="{E1BD0826-0F26-2201-9F38-EE6C89AF5DEB}"/>
                  </a:ext>
                </a:extLst>
              </p:cNvPr>
              <p:cNvSpPr txBox="1"/>
              <p:nvPr/>
            </p:nvSpPr>
            <p:spPr>
              <a:xfrm>
                <a:off x="9130807" y="5026873"/>
                <a:ext cx="333000" cy="200055"/>
              </a:xfrm>
              <a:prstGeom prst="rect">
                <a:avLst/>
              </a:prstGeom>
              <a:noFill/>
            </p:spPr>
            <p:txBody>
              <a:bodyPr wrap="square" rtlCol="0">
                <a:spAutoFit/>
              </a:bodyPr>
              <a:lstStyle/>
              <a:p>
                <a:r>
                  <a:rPr lang="en-US" sz="700"/>
                  <a:t>AR</a:t>
                </a:r>
              </a:p>
            </p:txBody>
          </p:sp>
        </p:grpSp>
      </p:grpSp>
    </p:spTree>
    <p:extLst>
      <p:ext uri="{BB962C8B-B14F-4D97-AF65-F5344CB8AC3E}">
        <p14:creationId xmlns:p14="http://schemas.microsoft.com/office/powerpoint/2010/main" val="789818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sz="half" idx="2"/>
          </p:nvPr>
        </p:nvSpPr>
        <p:spPr/>
        <p:txBody>
          <a:bodyPr/>
          <a:lstStyle/>
          <a:p>
            <a:r>
              <a:rPr lang="es-GT" sz="2400" noProof="0" dirty="0"/>
              <a:t>Discusión = ¿Qué hemos aprendido?</a:t>
            </a:r>
          </a:p>
          <a:p>
            <a:pPr lvl="1"/>
            <a:r>
              <a:rPr lang="es-GT" sz="2000" noProof="0" dirty="0"/>
              <a:t>Interpretar (no repetir) los principales hallazgos</a:t>
            </a:r>
          </a:p>
          <a:p>
            <a:pPr lvl="1"/>
            <a:r>
              <a:rPr lang="es-GT" sz="2000" noProof="0" dirty="0"/>
              <a:t>Vincular los resultados a los objetivos del estudio</a:t>
            </a:r>
          </a:p>
          <a:p>
            <a:pPr lvl="1"/>
            <a:r>
              <a:rPr lang="es-GT" sz="2000" noProof="0" dirty="0"/>
              <a:t>Restablecer la relevancia de la salud pública</a:t>
            </a:r>
          </a:p>
          <a:p>
            <a:pPr lvl="1"/>
            <a:r>
              <a:rPr lang="es-GT" sz="2000" noProof="0" dirty="0"/>
              <a:t>Reconocer las limitaciones</a:t>
            </a:r>
          </a:p>
          <a:p>
            <a:pPr lvl="1"/>
            <a:r>
              <a:rPr lang="es-GT" sz="2000" noProof="0" dirty="0"/>
              <a:t>Conclusiones</a:t>
            </a:r>
          </a:p>
          <a:p>
            <a:pPr lvl="1"/>
            <a:r>
              <a:rPr lang="es-GT" sz="2000" noProof="0" dirty="0"/>
              <a:t>Hacer recomendaciones</a:t>
            </a:r>
          </a:p>
          <a:p>
            <a:r>
              <a:rPr lang="es-GT" sz="2400" noProof="0" dirty="0"/>
              <a:t>2-3 minutos</a:t>
            </a:r>
          </a:p>
        </p:txBody>
      </p:sp>
      <p:sp>
        <p:nvSpPr>
          <p:cNvPr id="2" name="Title 1">
            <a:extLst>
              <a:ext uri="{FF2B5EF4-FFF2-40B4-BE49-F238E27FC236}">
                <a16:creationId xmlns:a16="http://schemas.microsoft.com/office/drawing/2014/main" id="{ACCD77BD-84B0-42C7-934B-D92DF076752C}"/>
              </a:ext>
            </a:extLst>
          </p:cNvPr>
          <p:cNvSpPr>
            <a:spLocks noGrp="1"/>
          </p:cNvSpPr>
          <p:nvPr>
            <p:ph type="title"/>
          </p:nvPr>
        </p:nvSpPr>
        <p:spPr/>
        <p:txBody>
          <a:bodyPr/>
          <a:lstStyle/>
          <a:p>
            <a:r>
              <a:rPr lang="es-GT" noProof="0" dirty="0"/>
              <a:t>Estructura: Discusión</a:t>
            </a:r>
          </a:p>
        </p:txBody>
      </p:sp>
    </p:spTree>
    <p:extLst>
      <p:ext uri="{BB962C8B-B14F-4D97-AF65-F5344CB8AC3E}">
        <p14:creationId xmlns:p14="http://schemas.microsoft.com/office/powerpoint/2010/main" val="238522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B23C51-01BC-A03F-839D-759F64F4AB1A}"/>
              </a:ext>
            </a:extLst>
          </p:cNvPr>
          <p:cNvSpPr>
            <a:spLocks noGrp="1"/>
          </p:cNvSpPr>
          <p:nvPr>
            <p:ph sz="half" idx="2"/>
          </p:nvPr>
        </p:nvSpPr>
        <p:spPr/>
        <p:txBody>
          <a:bodyPr/>
          <a:lstStyle/>
          <a:p>
            <a:pPr marL="0" indent="0">
              <a:buNone/>
            </a:pPr>
            <a:r>
              <a:rPr lang="es-GT" noProof="0" dirty="0"/>
              <a:t>Al final de la sesión, será capaz de:</a:t>
            </a:r>
          </a:p>
          <a:p>
            <a:pPr marL="457200" indent="-457200">
              <a:buFont typeface="Arial" panose="020B0604020202020204" pitchFamily="34" charset="0"/>
              <a:buChar char="•"/>
            </a:pPr>
            <a:r>
              <a:rPr lang="es-GT" b="0" noProof="0" dirty="0"/>
              <a:t>Describir las características de una presentación sólida</a:t>
            </a:r>
          </a:p>
          <a:p>
            <a:pPr marL="457200" indent="-457200">
              <a:buFont typeface="Arial" panose="020B0604020202020204" pitchFamily="34" charset="0"/>
              <a:buChar char="•"/>
            </a:pPr>
            <a:r>
              <a:rPr lang="es-GT" b="0" noProof="0" dirty="0"/>
              <a:t>Enumerar los pasos de la estrategia de presentación </a:t>
            </a:r>
          </a:p>
          <a:p>
            <a:pPr marL="457200" indent="-457200">
              <a:buFont typeface="Arial" panose="020B0604020202020204" pitchFamily="34" charset="0"/>
              <a:buChar char="•"/>
            </a:pPr>
            <a:r>
              <a:rPr lang="es-GT" b="0" noProof="0" dirty="0"/>
              <a:t>Desarrollar un objetivo único y central de comunicación (SOCO, por sus siglas en inglés)</a:t>
            </a:r>
          </a:p>
          <a:p>
            <a:pPr marL="457200" indent="-457200">
              <a:buFont typeface="Arial" panose="020B0604020202020204" pitchFamily="34" charset="0"/>
              <a:buChar char="•"/>
            </a:pPr>
            <a:r>
              <a:rPr lang="es-GT" b="0" noProof="0" dirty="0"/>
              <a:t>Describir y organizar una presentación utilizando la estructura tradicional de una presentación técnica.</a:t>
            </a:r>
          </a:p>
          <a:p>
            <a:pPr marL="457200" indent="-457200">
              <a:buFont typeface="Arial" panose="020B0604020202020204" pitchFamily="34" charset="0"/>
              <a:buChar char="•"/>
            </a:pPr>
            <a:r>
              <a:rPr lang="es-GT" b="0" noProof="0" dirty="0"/>
              <a:t>Realizar una breve presentación ante un público determinado</a:t>
            </a:r>
          </a:p>
        </p:txBody>
      </p:sp>
    </p:spTree>
    <p:extLst>
      <p:ext uri="{BB962C8B-B14F-4D97-AF65-F5344CB8AC3E}">
        <p14:creationId xmlns:p14="http://schemas.microsoft.com/office/powerpoint/2010/main" val="39622006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AA920-8E85-410B-9544-CEE26642A114}"/>
              </a:ext>
            </a:extLst>
          </p:cNvPr>
          <p:cNvSpPr>
            <a:spLocks noGrp="1"/>
          </p:cNvSpPr>
          <p:nvPr>
            <p:ph type="title"/>
          </p:nvPr>
        </p:nvSpPr>
        <p:spPr>
          <a:xfrm>
            <a:off x="838200" y="0"/>
            <a:ext cx="10515600" cy="1257300"/>
          </a:xfrm>
        </p:spPr>
        <p:txBody>
          <a:bodyPr/>
          <a:lstStyle/>
          <a:p>
            <a:r>
              <a:rPr lang="es-GT" noProof="0" dirty="0"/>
              <a:t>Estructura: Discusión </a:t>
            </a:r>
            <a:r>
              <a:rPr lang="es-GT" noProof="0" dirty="0">
                <a:cs typeface="Arial" panose="020B0604020202020204" pitchFamily="34" charset="0"/>
              </a:rPr>
              <a:t>- Ejemplo </a:t>
            </a:r>
            <a:br>
              <a:rPr lang="es-GT" noProof="0" dirty="0">
                <a:cs typeface="Arial" panose="020B0604020202020204" pitchFamily="34" charset="0"/>
              </a:rPr>
            </a:br>
            <a:r>
              <a:rPr lang="es-GT" noProof="0" dirty="0">
                <a:cs typeface="Arial" panose="020B0604020202020204" pitchFamily="34" charset="0"/>
              </a:rPr>
              <a:t>de diapositivas</a:t>
            </a:r>
            <a:endParaRPr lang="es-GT" noProof="0" dirty="0"/>
          </a:p>
        </p:txBody>
      </p:sp>
      <p:sp>
        <p:nvSpPr>
          <p:cNvPr id="7" name="TextBox 6">
            <a:extLst>
              <a:ext uri="{FF2B5EF4-FFF2-40B4-BE49-F238E27FC236}">
                <a16:creationId xmlns:a16="http://schemas.microsoft.com/office/drawing/2014/main" id="{576EC5EB-D5DC-C663-C46A-F02C4303060B}"/>
              </a:ext>
            </a:extLst>
          </p:cNvPr>
          <p:cNvSpPr txBox="1"/>
          <p:nvPr/>
        </p:nvSpPr>
        <p:spPr>
          <a:xfrm>
            <a:off x="576105" y="1882272"/>
            <a:ext cx="5276057" cy="4255011"/>
          </a:xfrm>
          <a:prstGeom prst="rect">
            <a:avLst/>
          </a:prstGeom>
          <a:solidFill>
            <a:schemeClr val="bg1"/>
          </a:solidFill>
          <a:ln>
            <a:solidFill>
              <a:schemeClr val="tx1"/>
            </a:solidFill>
          </a:ln>
        </p:spPr>
        <p:txBody>
          <a:bodyPr wrap="square" lIns="274320" tIns="91440" rIns="182880" bIns="91440" rtlCol="0">
            <a:spAutoFit/>
          </a:bodyPr>
          <a:lstStyle/>
          <a:p>
            <a:r>
              <a:rPr lang="es-GT" sz="2400" b="1" noProof="0" dirty="0">
                <a:latin typeface="+mn-lt"/>
              </a:rPr>
              <a:t>Conclusión</a:t>
            </a:r>
            <a:endParaRPr lang="es-GT" noProof="0" dirty="0">
              <a:latin typeface="+mn-lt"/>
            </a:endParaRPr>
          </a:p>
          <a:p>
            <a:pPr marL="285750" indent="-285750">
              <a:buFont typeface="Arial" panose="020B0604020202020204" pitchFamily="34" charset="0"/>
              <a:buChar char="•"/>
            </a:pPr>
            <a:endParaRPr lang="es-GT" sz="2000" noProof="0" dirty="0">
              <a:latin typeface="+mn-lt"/>
            </a:endParaRPr>
          </a:p>
          <a:p>
            <a:pPr marL="285750" indent="-285750">
              <a:buFont typeface="Arial" panose="020B0604020202020204" pitchFamily="34" charset="0"/>
              <a:buChar char="•"/>
            </a:pPr>
            <a:r>
              <a:rPr lang="es-GT" sz="2000" noProof="0" dirty="0">
                <a:latin typeface="+mn-lt"/>
              </a:rPr>
              <a:t>El brote de salmonela entre los asistentes a la boda de Batumi del 17 al 19 de junio estuvo relacionado con el consumo del pastel de bodas</a:t>
            </a:r>
          </a:p>
          <a:p>
            <a:pPr marL="285750" indent="-285750">
              <a:buFont typeface="Arial" panose="020B0604020202020204" pitchFamily="34" charset="0"/>
              <a:buChar char="•"/>
            </a:pPr>
            <a:endParaRPr lang="es-GT" sz="2000" noProof="0" dirty="0">
              <a:latin typeface="+mn-lt"/>
            </a:endParaRPr>
          </a:p>
          <a:p>
            <a:pPr marL="285750" indent="-285750">
              <a:buFont typeface="Arial" panose="020B0604020202020204" pitchFamily="34" charset="0"/>
              <a:buChar char="•"/>
            </a:pPr>
            <a:r>
              <a:rPr lang="es-GT" sz="2000" noProof="0" dirty="0">
                <a:latin typeface="+mn-lt"/>
              </a:rPr>
              <a:t>Limitaciones:</a:t>
            </a:r>
          </a:p>
          <a:p>
            <a:pPr marL="742950" lvl="1" indent="-285750">
              <a:buClr>
                <a:srgbClr val="00953A"/>
              </a:buClr>
              <a:buFont typeface="Wingdings" panose="05000000000000000000" pitchFamily="2" charset="2"/>
              <a:buChar char="§"/>
            </a:pPr>
            <a:r>
              <a:rPr lang="es-GT" noProof="0" dirty="0">
                <a:latin typeface="+mn-lt"/>
              </a:rPr>
              <a:t>No se investigó la presencia del agente etiológico en los alimentos.</a:t>
            </a:r>
          </a:p>
          <a:p>
            <a:pPr marL="742950" lvl="1" indent="-285750">
              <a:buClr>
                <a:srgbClr val="00953A"/>
              </a:buClr>
              <a:buFont typeface="Wingdings" panose="05000000000000000000" pitchFamily="2" charset="2"/>
              <a:buChar char="§"/>
            </a:pPr>
            <a:r>
              <a:rPr lang="es-GT" noProof="0" dirty="0"/>
              <a:t>La investigación no se llevó a cabo "de la granja al tenedor“</a:t>
            </a:r>
          </a:p>
          <a:p>
            <a:pPr marL="742950" lvl="1" indent="-285750">
              <a:buClr>
                <a:srgbClr val="00953A"/>
              </a:buClr>
              <a:buFont typeface="Wingdings" panose="05000000000000000000" pitchFamily="2" charset="2"/>
              <a:buChar char="§"/>
            </a:pPr>
            <a:endParaRPr lang="es-GT" noProof="0" dirty="0"/>
          </a:p>
          <a:p>
            <a:pPr marL="742950" lvl="1" indent="-285750">
              <a:buClr>
                <a:srgbClr val="00953A"/>
              </a:buClr>
              <a:buFont typeface="Wingdings" panose="05000000000000000000" pitchFamily="2" charset="2"/>
              <a:buChar char="§"/>
            </a:pPr>
            <a:endParaRPr lang="en-US" sz="1050" dirty="0"/>
          </a:p>
        </p:txBody>
      </p:sp>
      <p:sp>
        <p:nvSpPr>
          <p:cNvPr id="10" name="TextBox 9">
            <a:extLst>
              <a:ext uri="{FF2B5EF4-FFF2-40B4-BE49-F238E27FC236}">
                <a16:creationId xmlns:a16="http://schemas.microsoft.com/office/drawing/2014/main" id="{77FCC8E1-E146-8629-416C-B3093667D707}"/>
              </a:ext>
            </a:extLst>
          </p:cNvPr>
          <p:cNvSpPr txBox="1"/>
          <p:nvPr/>
        </p:nvSpPr>
        <p:spPr>
          <a:xfrm>
            <a:off x="6339839" y="1894907"/>
            <a:ext cx="5276056" cy="4216539"/>
          </a:xfrm>
          <a:prstGeom prst="rect">
            <a:avLst/>
          </a:prstGeom>
          <a:solidFill>
            <a:schemeClr val="bg1"/>
          </a:solidFill>
          <a:ln>
            <a:solidFill>
              <a:schemeClr val="tx1"/>
            </a:solidFill>
          </a:ln>
        </p:spPr>
        <p:txBody>
          <a:bodyPr wrap="square" lIns="274320" tIns="91440" rIns="182880" bIns="91440" rtlCol="0">
            <a:spAutoFit/>
          </a:bodyPr>
          <a:lstStyle/>
          <a:p>
            <a:r>
              <a:rPr lang="es-GT" sz="2400" b="1" noProof="0" dirty="0"/>
              <a:t>Medidas y recomendaciones de salud pública</a:t>
            </a:r>
            <a:endParaRPr lang="es-GT" noProof="0" dirty="0">
              <a:latin typeface="+mn-lt"/>
            </a:endParaRPr>
          </a:p>
          <a:p>
            <a:pPr marL="285750" indent="-285750">
              <a:buFont typeface="Arial" panose="020B0604020202020204" pitchFamily="34" charset="0"/>
              <a:buChar char="•"/>
            </a:pPr>
            <a:endParaRPr lang="es-GT" sz="1400" noProof="0" dirty="0">
              <a:latin typeface="+mn-lt"/>
            </a:endParaRPr>
          </a:p>
          <a:p>
            <a:pPr marL="285750" indent="-285750">
              <a:buFont typeface="Arial" panose="020B0604020202020204" pitchFamily="34" charset="0"/>
              <a:buChar char="•"/>
            </a:pPr>
            <a:r>
              <a:rPr lang="es-GT" sz="2000" dirty="0"/>
              <a:t>Desechar las sobras</a:t>
            </a:r>
            <a:endParaRPr lang="es-GT" sz="2000" noProof="0" dirty="0">
              <a:latin typeface="+mn-lt"/>
            </a:endParaRPr>
          </a:p>
          <a:p>
            <a:pPr marL="285750" indent="-285750">
              <a:buFont typeface="Arial" panose="020B0604020202020204" pitchFamily="34" charset="0"/>
              <a:buChar char="•"/>
            </a:pPr>
            <a:r>
              <a:rPr lang="es-GT" sz="2000" noProof="0" dirty="0"/>
              <a:t>Se instruyó a los manipuladores de alimentos sobre las normas de seguridad alimentaria </a:t>
            </a:r>
            <a:br>
              <a:rPr lang="es-GT" sz="2000" noProof="0" dirty="0"/>
            </a:br>
            <a:r>
              <a:rPr lang="es-GT" sz="2000" noProof="0" dirty="0"/>
              <a:t>y reglamentos</a:t>
            </a:r>
            <a:endParaRPr lang="es-GT" sz="2000" noProof="0" dirty="0">
              <a:latin typeface="+mn-lt"/>
            </a:endParaRPr>
          </a:p>
          <a:p>
            <a:pPr marL="285750" indent="-285750">
              <a:buFont typeface="Arial" panose="020B0604020202020204" pitchFamily="34" charset="0"/>
              <a:buChar char="•"/>
            </a:pPr>
            <a:r>
              <a:rPr lang="es-GT" sz="2000" noProof="0" dirty="0"/>
              <a:t>Recomendación para mejorar la colaboración entre los centros de salud pública y la agencia nacional de seguridad alimentaria </a:t>
            </a:r>
            <a:br>
              <a:rPr lang="es-GT" sz="2000" noProof="0" dirty="0"/>
            </a:br>
            <a:endParaRPr lang="es-GT" sz="2000" noProof="0" dirty="0">
              <a:latin typeface="+mn-lt"/>
            </a:endParaRPr>
          </a:p>
        </p:txBody>
      </p:sp>
    </p:spTree>
    <p:extLst>
      <p:ext uri="{BB962C8B-B14F-4D97-AF65-F5344CB8AC3E}">
        <p14:creationId xmlns:p14="http://schemas.microsoft.com/office/powerpoint/2010/main" val="11080068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sz="half" idx="2"/>
          </p:nvPr>
        </p:nvSpPr>
        <p:spPr/>
        <p:txBody>
          <a:bodyPr/>
          <a:lstStyle/>
          <a:p>
            <a:r>
              <a:rPr lang="es-GT" noProof="0" dirty="0"/>
              <a:t>Coautores y otros colaboradores</a:t>
            </a:r>
          </a:p>
          <a:p>
            <a:r>
              <a:rPr lang="es-GT" noProof="0" dirty="0"/>
              <a:t>Añadir logotipos (normalmente los mismos que en la diapositiva del título)</a:t>
            </a:r>
          </a:p>
          <a:p>
            <a:r>
              <a:rPr lang="es-GT" noProof="0" dirty="0"/>
              <a:t>Sus últimas palabras: "Gracias"</a:t>
            </a:r>
          </a:p>
        </p:txBody>
      </p:sp>
      <p:sp>
        <p:nvSpPr>
          <p:cNvPr id="32770" name="Title 1"/>
          <p:cNvSpPr>
            <a:spLocks noGrp="1"/>
          </p:cNvSpPr>
          <p:nvPr>
            <p:ph type="title"/>
          </p:nvPr>
        </p:nvSpPr>
        <p:spPr>
          <a:xfrm>
            <a:off x="838200" y="0"/>
            <a:ext cx="10515600" cy="1257300"/>
          </a:xfrm>
        </p:spPr>
        <p:txBody>
          <a:bodyPr>
            <a:normAutofit fontScale="90000"/>
          </a:bodyPr>
          <a:lstStyle/>
          <a:p>
            <a:r>
              <a:rPr lang="es-GT" noProof="0" dirty="0"/>
              <a:t>Agradecimientos: A quién debemos dar </a:t>
            </a:r>
            <a:br>
              <a:rPr lang="es-GT" noProof="0" dirty="0"/>
            </a:br>
            <a:r>
              <a:rPr lang="es-GT" noProof="0" dirty="0"/>
              <a:t>las gracias</a:t>
            </a:r>
          </a:p>
        </p:txBody>
      </p:sp>
    </p:spTree>
    <p:extLst>
      <p:ext uri="{BB962C8B-B14F-4D97-AF65-F5344CB8AC3E}">
        <p14:creationId xmlns:p14="http://schemas.microsoft.com/office/powerpoint/2010/main" val="37046539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sz="half" idx="2"/>
          </p:nvPr>
        </p:nvSpPr>
        <p:spPr>
          <a:xfrm>
            <a:off x="415636" y="1478857"/>
            <a:ext cx="4758248" cy="4639309"/>
          </a:xfrm>
        </p:spPr>
        <p:txBody>
          <a:bodyPr/>
          <a:lstStyle/>
          <a:p>
            <a:r>
              <a:rPr lang="es-GT" noProof="0" dirty="0"/>
              <a:t>Por lo general, inmediatamente después de la presentación</a:t>
            </a:r>
          </a:p>
          <a:p>
            <a:r>
              <a:rPr lang="es-GT" noProof="0" dirty="0"/>
              <a:t>Diapositivas adicionales opcionales</a:t>
            </a:r>
          </a:p>
          <a:p>
            <a:r>
              <a:rPr lang="es-GT" noProof="0" dirty="0"/>
              <a:t>Traer bolígrafo/lápiz </a:t>
            </a:r>
            <a:br>
              <a:rPr lang="es-GT" noProof="0" dirty="0"/>
            </a:br>
            <a:r>
              <a:rPr lang="es-GT" noProof="0" dirty="0"/>
              <a:t>para escribir </a:t>
            </a:r>
            <a:br>
              <a:rPr lang="es-GT" noProof="0" dirty="0"/>
            </a:br>
            <a:r>
              <a:rPr lang="es-GT" noProof="0" dirty="0"/>
              <a:t>preguntas de varias partes</a:t>
            </a:r>
          </a:p>
          <a:p>
            <a:r>
              <a:rPr lang="es-GT" noProof="0" dirty="0"/>
              <a:t>5-10 minutos</a:t>
            </a:r>
          </a:p>
        </p:txBody>
      </p:sp>
      <p:sp>
        <p:nvSpPr>
          <p:cNvPr id="33794" name="Title 1"/>
          <p:cNvSpPr>
            <a:spLocks noGrp="1"/>
          </p:cNvSpPr>
          <p:nvPr>
            <p:ph type="title"/>
          </p:nvPr>
        </p:nvSpPr>
        <p:spPr/>
        <p:txBody>
          <a:bodyPr/>
          <a:lstStyle/>
          <a:p>
            <a:r>
              <a:rPr lang="en-US" altLang="en-US"/>
              <a:t>Preguntas y respuestas</a:t>
            </a:r>
          </a:p>
        </p:txBody>
      </p:sp>
      <p:pic>
        <p:nvPicPr>
          <p:cNvPr id="2" name="Picture 2">
            <a:extLst>
              <a:ext uri="{FF2B5EF4-FFF2-40B4-BE49-F238E27FC236}">
                <a16:creationId xmlns:a16="http://schemas.microsoft.com/office/drawing/2014/main" id="{ED7D5E78-1191-F102-CDBA-077EA3463C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7036" y="1478857"/>
            <a:ext cx="6197550" cy="463930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522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1E4EA9-9AB6-413B-855A-AF71EA793E10}"/>
              </a:ext>
            </a:extLst>
          </p:cNvPr>
          <p:cNvSpPr>
            <a:spLocks noGrp="1"/>
          </p:cNvSpPr>
          <p:nvPr>
            <p:ph sz="half" idx="2"/>
          </p:nvPr>
        </p:nvSpPr>
        <p:spPr>
          <a:xfrm>
            <a:off x="838200" y="1462232"/>
            <a:ext cx="7089949" cy="4639309"/>
          </a:xfrm>
        </p:spPr>
        <p:txBody>
          <a:bodyPr/>
          <a:lstStyle/>
          <a:p>
            <a:r>
              <a:rPr lang="es-GT" noProof="0" dirty="0"/>
              <a:t>Razones para utilizar ayudas visuales:</a:t>
            </a:r>
          </a:p>
          <a:p>
            <a:pPr lvl="1"/>
            <a:r>
              <a:rPr lang="es-GT" noProof="0" dirty="0"/>
              <a:t>Captar y mantener la atención del público</a:t>
            </a:r>
          </a:p>
          <a:p>
            <a:pPr lvl="1"/>
            <a:r>
              <a:rPr lang="es-GT" noProof="0" dirty="0"/>
              <a:t>Ayudar al público a recordar los puntos clave</a:t>
            </a:r>
          </a:p>
          <a:p>
            <a:pPr lvl="1"/>
            <a:r>
              <a:rPr lang="es-GT" noProof="0" dirty="0"/>
              <a:t>Aclarar/explicar información compleja</a:t>
            </a:r>
          </a:p>
          <a:p>
            <a:pPr lvl="1"/>
            <a:r>
              <a:rPr lang="es-GT" noProof="0" dirty="0"/>
              <a:t>Establecer que los datos son válidos y fiables </a:t>
            </a:r>
          </a:p>
          <a:p>
            <a:r>
              <a:rPr lang="es-GT" noProof="0" dirty="0"/>
              <a:t>Seguir las directrices proporcionadas por el anfitrión</a:t>
            </a:r>
          </a:p>
          <a:p>
            <a:r>
              <a:rPr lang="es-GT" noProof="0" dirty="0"/>
              <a:t>Consideraciones sobre el tamaño y los colores del texto</a:t>
            </a:r>
          </a:p>
          <a:p>
            <a:r>
              <a:rPr lang="es-GT" noProof="0" dirty="0"/>
              <a:t>Evite la "muerte por PowerPoint"</a:t>
            </a:r>
          </a:p>
          <a:p>
            <a:pPr lvl="1">
              <a:lnSpc>
                <a:spcPct val="90000"/>
              </a:lnSpc>
            </a:pPr>
            <a:endParaRPr lang="en-US" altLang="en-US" dirty="0"/>
          </a:p>
          <a:p>
            <a:endParaRPr lang="en-US" dirty="0"/>
          </a:p>
        </p:txBody>
      </p:sp>
      <p:sp>
        <p:nvSpPr>
          <p:cNvPr id="6" name="Title 5">
            <a:extLst>
              <a:ext uri="{FF2B5EF4-FFF2-40B4-BE49-F238E27FC236}">
                <a16:creationId xmlns:a16="http://schemas.microsoft.com/office/drawing/2014/main" id="{BD2D4209-57A2-4DB8-900E-48A6A52F3C6B}"/>
              </a:ext>
            </a:extLst>
          </p:cNvPr>
          <p:cNvSpPr>
            <a:spLocks noGrp="1"/>
          </p:cNvSpPr>
          <p:nvPr>
            <p:ph type="title"/>
          </p:nvPr>
        </p:nvSpPr>
        <p:spPr/>
        <p:txBody>
          <a:bodyPr/>
          <a:lstStyle/>
          <a:p>
            <a:r>
              <a:rPr lang="es-GT" noProof="0" dirty="0"/>
              <a:t>Prepárese: Selección de ayudas visuales</a:t>
            </a:r>
          </a:p>
        </p:txBody>
      </p:sp>
      <p:pic>
        <p:nvPicPr>
          <p:cNvPr id="5" name="Picture 4" descr="A person wearing a suit and tie&#10;&#10;Description automatically generated with low confidence">
            <a:extLst>
              <a:ext uri="{FF2B5EF4-FFF2-40B4-BE49-F238E27FC236}">
                <a16:creationId xmlns:a16="http://schemas.microsoft.com/office/drawing/2014/main" id="{7D034743-0CEE-F56B-3315-D7A2F9F822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3274" y="2016386"/>
            <a:ext cx="3230526" cy="3230526"/>
          </a:xfrm>
          <a:prstGeom prst="rect">
            <a:avLst/>
          </a:prstGeom>
          <a:ln>
            <a:solidFill>
              <a:schemeClr val="tx1"/>
            </a:solidFill>
          </a:ln>
        </p:spPr>
      </p:pic>
    </p:spTree>
    <p:extLst>
      <p:ext uri="{BB962C8B-B14F-4D97-AF65-F5344CB8AC3E}">
        <p14:creationId xmlns:p14="http://schemas.microsoft.com/office/powerpoint/2010/main" val="411167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20DB68-2DD2-45FE-BE4E-EAEB4DFC7441}"/>
              </a:ext>
            </a:extLst>
          </p:cNvPr>
          <p:cNvSpPr>
            <a:spLocks noGrp="1"/>
          </p:cNvSpPr>
          <p:nvPr>
            <p:ph sz="half" idx="2"/>
          </p:nvPr>
        </p:nvSpPr>
        <p:spPr>
          <a:ln w="19050">
            <a:noFill/>
          </a:ln>
        </p:spPr>
        <p:txBody>
          <a:bodyPr/>
          <a:lstStyle/>
          <a:p>
            <a:r>
              <a:rPr lang="es-GT" noProof="0" dirty="0"/>
              <a:t>Presentación general</a:t>
            </a:r>
          </a:p>
          <a:p>
            <a:pPr lvl="1"/>
            <a:r>
              <a:rPr lang="es-GT" noProof="0" dirty="0"/>
              <a:t>Organización</a:t>
            </a:r>
          </a:p>
          <a:p>
            <a:pPr lvl="1"/>
            <a:r>
              <a:rPr lang="es-GT" noProof="0" dirty="0"/>
              <a:t>Nivel de detalle</a:t>
            </a:r>
          </a:p>
          <a:p>
            <a:pPr lvl="1"/>
            <a:r>
              <a:rPr lang="es-GT" noProof="0" dirty="0"/>
              <a:t>Elementos confusos</a:t>
            </a:r>
          </a:p>
          <a:p>
            <a:r>
              <a:rPr lang="es-GT" noProof="0" dirty="0"/>
              <a:t>Diapositivas</a:t>
            </a:r>
          </a:p>
          <a:p>
            <a:pPr lvl="1"/>
            <a:r>
              <a:rPr lang="es-GT" noProof="0" dirty="0"/>
              <a:t>Adecuación, legibilidad, texto mínimo, coherencia, errores</a:t>
            </a:r>
          </a:p>
          <a:p>
            <a:r>
              <a:rPr lang="es-GT" noProof="0" dirty="0"/>
              <a:t>Impresión general</a:t>
            </a:r>
          </a:p>
          <a:p>
            <a:r>
              <a:rPr lang="es-GT" noProof="0" dirty="0"/>
              <a:t>Posibles preguntas y respuestas</a:t>
            </a:r>
            <a:endParaRPr lang="en-US" dirty="0"/>
          </a:p>
        </p:txBody>
      </p:sp>
      <p:sp>
        <p:nvSpPr>
          <p:cNvPr id="8" name="Title 7">
            <a:extLst>
              <a:ext uri="{FF2B5EF4-FFF2-40B4-BE49-F238E27FC236}">
                <a16:creationId xmlns:a16="http://schemas.microsoft.com/office/drawing/2014/main" id="{2D5D2D57-AA07-4977-8763-78A52A55C217}"/>
              </a:ext>
            </a:extLst>
          </p:cNvPr>
          <p:cNvSpPr>
            <a:spLocks noGrp="1"/>
          </p:cNvSpPr>
          <p:nvPr>
            <p:ph type="title"/>
          </p:nvPr>
        </p:nvSpPr>
        <p:spPr/>
        <p:txBody>
          <a:bodyPr/>
          <a:lstStyle/>
          <a:p>
            <a:r>
              <a:rPr lang="es-GT" noProof="0" dirty="0"/>
              <a:t>Prepárese: Obtenga retroalimentación</a:t>
            </a:r>
          </a:p>
        </p:txBody>
      </p:sp>
      <p:sp>
        <p:nvSpPr>
          <p:cNvPr id="6" name="Text Placeholder 1">
            <a:extLst>
              <a:ext uri="{FF2B5EF4-FFF2-40B4-BE49-F238E27FC236}">
                <a16:creationId xmlns:a16="http://schemas.microsoft.com/office/drawing/2014/main" id="{3169C83F-14DD-4945-A93C-EF37D7DE6B61}"/>
              </a:ext>
            </a:extLst>
          </p:cNvPr>
          <p:cNvSpPr txBox="1">
            <a:spLocks/>
          </p:cNvSpPr>
          <p:nvPr/>
        </p:nvSpPr>
        <p:spPr>
          <a:xfrm>
            <a:off x="6590952" y="1189741"/>
            <a:ext cx="3741486" cy="4855464"/>
          </a:xfrm>
          <a:prstGeom prst="rect">
            <a:avLst/>
          </a:prstGeom>
        </p:spPr>
        <p:txBody>
          <a:bodyPr/>
          <a:lstStyle>
            <a:lvl1pPr marL="283464" indent="-283464" algn="l" defTabSz="914400" rtl="0" eaLnBrk="1" latinLnBrk="0" hangingPunct="1">
              <a:spcBef>
                <a:spcPct val="20000"/>
              </a:spcBef>
              <a:buClr>
                <a:schemeClr val="tx1"/>
              </a:buClr>
              <a:buFont typeface="Wingdings" panose="05000000000000000000" pitchFamily="2" charset="2"/>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Clr>
                <a:schemeClr val="tx1"/>
              </a:buClr>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Clr>
                <a:schemeClr val="tx1"/>
              </a:buClr>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Clr>
                <a:schemeClr val="tx1"/>
              </a:buClr>
              <a:buSzPct val="110000"/>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ClrTx/>
              <a:buFont typeface="Arial" panose="020B0604020202020204" pitchFamily="34" charset="0"/>
              <a:buChar char="»"/>
              <a:defRPr sz="2800" kern="1200">
                <a:solidFill>
                  <a:srgbClr val="FF0000"/>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10907843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C40A1B-BD91-444B-A6DF-6D80C98A1E5E}"/>
              </a:ext>
            </a:extLst>
          </p:cNvPr>
          <p:cNvSpPr>
            <a:spLocks noGrp="1"/>
          </p:cNvSpPr>
          <p:nvPr>
            <p:ph sz="half" idx="2"/>
          </p:nvPr>
        </p:nvSpPr>
        <p:spPr/>
        <p:txBody>
          <a:bodyPr/>
          <a:lstStyle/>
          <a:p>
            <a:r>
              <a:rPr lang="es-GT" noProof="0" dirty="0"/>
              <a:t>Aclare los comentarios según sea necesario</a:t>
            </a:r>
          </a:p>
          <a:p>
            <a:r>
              <a:rPr lang="es-GT" noProof="0" dirty="0"/>
              <a:t>Utilice su propio criterio</a:t>
            </a:r>
          </a:p>
          <a:p>
            <a:r>
              <a:rPr lang="es-GT" noProof="0" dirty="0"/>
              <a:t>Agradezca a su(s) revisor(es)</a:t>
            </a:r>
          </a:p>
          <a:p>
            <a:r>
              <a:rPr lang="es-GT" noProof="0" dirty="0"/>
              <a:t>Finalice</a:t>
            </a:r>
          </a:p>
          <a:p>
            <a:endParaRPr lang="en-US" dirty="0"/>
          </a:p>
        </p:txBody>
      </p:sp>
      <p:sp>
        <p:nvSpPr>
          <p:cNvPr id="2" name="Title 1">
            <a:extLst>
              <a:ext uri="{FF2B5EF4-FFF2-40B4-BE49-F238E27FC236}">
                <a16:creationId xmlns:a16="http://schemas.microsoft.com/office/drawing/2014/main" id="{FA7FE007-8614-4FB2-B512-9F02508302DE}"/>
              </a:ext>
            </a:extLst>
          </p:cNvPr>
          <p:cNvSpPr>
            <a:spLocks noGrp="1"/>
          </p:cNvSpPr>
          <p:nvPr>
            <p:ph type="title"/>
          </p:nvPr>
        </p:nvSpPr>
        <p:spPr/>
        <p:txBody>
          <a:bodyPr/>
          <a:lstStyle/>
          <a:p>
            <a:r>
              <a:rPr lang="es-GT" dirty="0"/>
              <a:t>Prepárese : </a:t>
            </a:r>
            <a:r>
              <a:rPr lang="es-GT" noProof="0" dirty="0"/>
              <a:t>Revisar</a:t>
            </a:r>
          </a:p>
        </p:txBody>
      </p:sp>
    </p:spTree>
    <p:extLst>
      <p:ext uri="{BB962C8B-B14F-4D97-AF65-F5344CB8AC3E}">
        <p14:creationId xmlns:p14="http://schemas.microsoft.com/office/powerpoint/2010/main" val="5140169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887D22F-3885-4E2E-A8C4-A622F7F29E89}"/>
              </a:ext>
            </a:extLst>
          </p:cNvPr>
          <p:cNvSpPr>
            <a:spLocks noGrp="1"/>
          </p:cNvSpPr>
          <p:nvPr>
            <p:ph sz="half" idx="2"/>
          </p:nvPr>
        </p:nvSpPr>
        <p:spPr/>
        <p:txBody>
          <a:bodyPr/>
          <a:lstStyle/>
          <a:p>
            <a:r>
              <a:rPr lang="es-GT" noProof="0" dirty="0"/>
              <a:t>Practique en casa</a:t>
            </a:r>
          </a:p>
          <a:p>
            <a:r>
              <a:rPr lang="es-GT" noProof="0" dirty="0"/>
              <a:t>Practique con sus ayudas audiovisuales</a:t>
            </a:r>
          </a:p>
          <a:p>
            <a:r>
              <a:rPr lang="es-GT" noProof="0" dirty="0"/>
              <a:t>Practique en el trabajo</a:t>
            </a:r>
          </a:p>
          <a:p>
            <a:r>
              <a:rPr lang="es-GT" noProof="0" dirty="0"/>
              <a:t>Pida a sus colegas que le hagan observaciones o críticas</a:t>
            </a:r>
          </a:p>
          <a:p>
            <a:r>
              <a:rPr lang="es-GT" noProof="0" dirty="0"/>
              <a:t>Cronometre su tiempo y modifíquelo en consecuencia</a:t>
            </a:r>
          </a:p>
          <a:p>
            <a:r>
              <a:rPr lang="es-GT" noProof="0" dirty="0"/>
              <a:t>Si es posible, practique en el lugar en el que va a realizar </a:t>
            </a:r>
            <a:br>
              <a:rPr lang="es-GT" noProof="0" dirty="0"/>
            </a:br>
            <a:r>
              <a:rPr lang="es-GT" noProof="0" dirty="0"/>
              <a:t>la presentación</a:t>
            </a:r>
          </a:p>
          <a:p>
            <a:endParaRPr lang="en-US" dirty="0"/>
          </a:p>
        </p:txBody>
      </p:sp>
      <p:sp>
        <p:nvSpPr>
          <p:cNvPr id="7" name="Title 6">
            <a:extLst>
              <a:ext uri="{FF2B5EF4-FFF2-40B4-BE49-F238E27FC236}">
                <a16:creationId xmlns:a16="http://schemas.microsoft.com/office/drawing/2014/main" id="{0B4EFD15-DA5D-4061-8EC9-14106945B34B}"/>
              </a:ext>
            </a:extLst>
          </p:cNvPr>
          <p:cNvSpPr>
            <a:spLocks noGrp="1"/>
          </p:cNvSpPr>
          <p:nvPr>
            <p:ph type="title"/>
          </p:nvPr>
        </p:nvSpPr>
        <p:spPr/>
        <p:txBody>
          <a:bodyPr/>
          <a:lstStyle/>
          <a:p>
            <a:r>
              <a:rPr lang="es-GT" noProof="0" dirty="0"/>
              <a:t>Prepárese: Practicar</a:t>
            </a:r>
          </a:p>
        </p:txBody>
      </p:sp>
    </p:spTree>
    <p:extLst>
      <p:ext uri="{BB962C8B-B14F-4D97-AF65-F5344CB8AC3E}">
        <p14:creationId xmlns:p14="http://schemas.microsoft.com/office/powerpoint/2010/main" val="16172291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B1A2B-1664-4D9A-9664-35EBF9BE036F}"/>
              </a:ext>
            </a:extLst>
          </p:cNvPr>
          <p:cNvSpPr>
            <a:spLocks noGrp="1"/>
          </p:cNvSpPr>
          <p:nvPr>
            <p:ph type="title"/>
          </p:nvPr>
        </p:nvSpPr>
        <p:spPr/>
        <p:txBody>
          <a:bodyPr/>
          <a:lstStyle/>
          <a:p>
            <a:r>
              <a:rPr lang="es-GT" noProof="0" dirty="0"/>
              <a:t>Estrategia de presentación</a:t>
            </a:r>
          </a:p>
        </p:txBody>
      </p:sp>
      <p:sp>
        <p:nvSpPr>
          <p:cNvPr id="11" name="TextBox 8">
            <a:extLst>
              <a:ext uri="{FF2B5EF4-FFF2-40B4-BE49-F238E27FC236}">
                <a16:creationId xmlns:a16="http://schemas.microsoft.com/office/drawing/2014/main" id="{38302693-159C-4DB2-A90D-B9F3F4F5F67D}"/>
              </a:ext>
            </a:extLst>
          </p:cNvPr>
          <p:cNvSpPr txBox="1">
            <a:spLocks noChangeArrowheads="1"/>
          </p:cNvSpPr>
          <p:nvPr/>
        </p:nvSpPr>
        <p:spPr bwMode="auto">
          <a:xfrm>
            <a:off x="1679662" y="3116644"/>
            <a:ext cx="2216871"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342900" indent="-3429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Audiencia</a:t>
            </a:r>
          </a:p>
          <a:p>
            <a:pPr marL="342900" indent="-3429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Propósito</a:t>
            </a:r>
          </a:p>
          <a:p>
            <a:pPr marL="342900" indent="-3429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Método de entrega</a:t>
            </a:r>
          </a:p>
          <a:p>
            <a:pPr marL="342900" indent="-3429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Estructura</a:t>
            </a:r>
          </a:p>
          <a:p>
            <a:pPr indent="401638" eaLnBrk="1" hangingPunct="1">
              <a:spcBef>
                <a:spcPts val="600"/>
              </a:spcBef>
            </a:pPr>
            <a:endParaRPr lang="en-US" altLang="en-US" dirty="0"/>
          </a:p>
        </p:txBody>
      </p:sp>
      <p:sp>
        <p:nvSpPr>
          <p:cNvPr id="12" name="TextBox 8">
            <a:extLst>
              <a:ext uri="{FF2B5EF4-FFF2-40B4-BE49-F238E27FC236}">
                <a16:creationId xmlns:a16="http://schemas.microsoft.com/office/drawing/2014/main" id="{38302693-159C-4DB2-A90D-B9F3F4F5F67D}"/>
              </a:ext>
            </a:extLst>
          </p:cNvPr>
          <p:cNvSpPr txBox="1">
            <a:spLocks noChangeArrowheads="1"/>
          </p:cNvSpPr>
          <p:nvPr/>
        </p:nvSpPr>
        <p:spPr bwMode="auto">
          <a:xfrm>
            <a:off x="4314245" y="3116644"/>
            <a:ext cx="35763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57200" indent="-4572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Estructura</a:t>
            </a:r>
          </a:p>
          <a:p>
            <a:pPr marL="457200" indent="-4572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Contenido</a:t>
            </a:r>
          </a:p>
          <a:p>
            <a:pPr marL="457200" indent="-4572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Visuales</a:t>
            </a:r>
          </a:p>
          <a:p>
            <a:pPr marL="457200" indent="-4572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Retroalimentación</a:t>
            </a:r>
          </a:p>
          <a:p>
            <a:pPr marL="457200" indent="-4572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Revise</a:t>
            </a:r>
          </a:p>
          <a:p>
            <a:pPr marL="457200" indent="-457200" eaLnBrk="1" hangingPunct="1">
              <a:spcBef>
                <a:spcPts val="600"/>
              </a:spcBef>
              <a:buClr>
                <a:schemeClr val="bg1">
                  <a:lumMod val="50000"/>
                </a:schemeClr>
              </a:buClr>
              <a:buFont typeface="Arial" panose="020B0604020202020204" pitchFamily="34" charset="0"/>
              <a:buChar char="•"/>
            </a:pPr>
            <a:r>
              <a:rPr lang="es-GT" sz="2800" noProof="0" dirty="0">
                <a:solidFill>
                  <a:schemeClr val="bg1">
                    <a:lumMod val="65000"/>
                  </a:schemeClr>
                </a:solidFill>
              </a:rPr>
              <a:t>Práctica</a:t>
            </a:r>
          </a:p>
          <a:p>
            <a:pPr indent="401638" eaLnBrk="1" hangingPunct="1">
              <a:spcBef>
                <a:spcPts val="600"/>
              </a:spcBef>
            </a:pPr>
            <a:endParaRPr lang="en-US" altLang="en-US" dirty="0"/>
          </a:p>
        </p:txBody>
      </p:sp>
      <p:sp>
        <p:nvSpPr>
          <p:cNvPr id="13" name="TextBox 8">
            <a:extLst>
              <a:ext uri="{FF2B5EF4-FFF2-40B4-BE49-F238E27FC236}">
                <a16:creationId xmlns:a16="http://schemas.microsoft.com/office/drawing/2014/main" id="{35E12134-BF04-42D1-BA7A-9EEDA3AD0C16}"/>
              </a:ext>
            </a:extLst>
          </p:cNvPr>
          <p:cNvSpPr txBox="1">
            <a:spLocks noChangeArrowheads="1"/>
          </p:cNvSpPr>
          <p:nvPr/>
        </p:nvSpPr>
        <p:spPr bwMode="auto">
          <a:xfrm>
            <a:off x="7890620" y="3116644"/>
            <a:ext cx="3384543"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57200" indent="-457200" eaLnBrk="1" hangingPunct="1">
              <a:spcBef>
                <a:spcPts val="600"/>
              </a:spcBef>
              <a:buFont typeface="Arial" panose="020B0604020202020204" pitchFamily="34" charset="0"/>
              <a:buChar char="•"/>
            </a:pPr>
            <a:r>
              <a:rPr lang="es-GT" sz="2800" noProof="0" dirty="0"/>
              <a:t>Respire</a:t>
            </a:r>
          </a:p>
          <a:p>
            <a:pPr marL="457200" indent="-457200" eaLnBrk="1" hangingPunct="1">
              <a:spcBef>
                <a:spcPts val="600"/>
              </a:spcBef>
              <a:buFont typeface="Arial" panose="020B0604020202020204" pitchFamily="34" charset="0"/>
              <a:buChar char="•"/>
            </a:pPr>
            <a:r>
              <a:rPr lang="es-GT" sz="2800" noProof="0" dirty="0"/>
              <a:t>Presente</a:t>
            </a:r>
          </a:p>
          <a:p>
            <a:pPr marL="457200" indent="-457200" eaLnBrk="1" hangingPunct="1">
              <a:spcBef>
                <a:spcPts val="600"/>
              </a:spcBef>
              <a:buFont typeface="Arial" panose="020B0604020202020204" pitchFamily="34" charset="0"/>
              <a:buChar char="•"/>
            </a:pPr>
            <a:r>
              <a:rPr lang="es-GT" sz="2800" noProof="0" dirty="0"/>
              <a:t>Gestione las preguntas y respuestas</a:t>
            </a:r>
          </a:p>
          <a:p>
            <a:pPr marL="457200" indent="-457200" eaLnBrk="1" hangingPunct="1">
              <a:spcBef>
                <a:spcPts val="600"/>
              </a:spcBef>
              <a:buFont typeface="Arial" panose="020B0604020202020204" pitchFamily="34" charset="0"/>
              <a:buChar char="•"/>
            </a:pPr>
            <a:r>
              <a:rPr lang="es-GT" sz="2800" noProof="0" dirty="0"/>
              <a:t>Tome notas para la próxima vez</a:t>
            </a:r>
          </a:p>
          <a:p>
            <a:pPr indent="401638" eaLnBrk="1" hangingPunct="1">
              <a:spcBef>
                <a:spcPts val="600"/>
              </a:spcBef>
            </a:pPr>
            <a:endParaRPr lang="en-US" altLang="en-US" dirty="0"/>
          </a:p>
        </p:txBody>
      </p:sp>
      <p:sp>
        <p:nvSpPr>
          <p:cNvPr id="19" name="Rounded Rectangle 23">
            <a:extLst>
              <a:ext uri="{FF2B5EF4-FFF2-40B4-BE49-F238E27FC236}">
                <a16:creationId xmlns:a16="http://schemas.microsoft.com/office/drawing/2014/main" id="{69299841-53DC-8423-CEA4-AB7A797B41DE}"/>
              </a:ext>
            </a:extLst>
          </p:cNvPr>
          <p:cNvSpPr/>
          <p:nvPr/>
        </p:nvSpPr>
        <p:spPr>
          <a:xfrm>
            <a:off x="1587640" y="1667635"/>
            <a:ext cx="2400917" cy="1418907"/>
          </a:xfrm>
          <a:prstGeom prst="roundRect">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cs typeface="+mn-cs"/>
              </a:rPr>
              <a:t>Planificar</a:t>
            </a:r>
            <a:endParaRPr lang="es-GT" sz="3600" b="1" kern="0" noProof="0" dirty="0">
              <a:cs typeface="+mn-cs"/>
            </a:endParaRPr>
          </a:p>
        </p:txBody>
      </p:sp>
      <p:sp>
        <p:nvSpPr>
          <p:cNvPr id="20" name="Rounded Rectangle 24">
            <a:extLst>
              <a:ext uri="{FF2B5EF4-FFF2-40B4-BE49-F238E27FC236}">
                <a16:creationId xmlns:a16="http://schemas.microsoft.com/office/drawing/2014/main" id="{5E2B030F-E3ED-EA9E-2780-69F8F1452754}"/>
              </a:ext>
            </a:extLst>
          </p:cNvPr>
          <p:cNvSpPr/>
          <p:nvPr/>
        </p:nvSpPr>
        <p:spPr>
          <a:xfrm>
            <a:off x="4736159" y="1668597"/>
            <a:ext cx="2250995" cy="1417183"/>
          </a:xfrm>
          <a:prstGeom prst="roundRect">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rPr>
              <a:t>Preparar</a:t>
            </a:r>
            <a:endParaRPr lang="es-GT" sz="3600" b="1" kern="0" noProof="0" dirty="0">
              <a:cs typeface="+mn-cs"/>
            </a:endParaRPr>
          </a:p>
        </p:txBody>
      </p:sp>
      <p:sp>
        <p:nvSpPr>
          <p:cNvPr id="21" name="Rounded Rectangle 25">
            <a:extLst>
              <a:ext uri="{FF2B5EF4-FFF2-40B4-BE49-F238E27FC236}">
                <a16:creationId xmlns:a16="http://schemas.microsoft.com/office/drawing/2014/main" id="{EA90A3EE-8B6E-AC38-00CA-93EB6392AAE7}"/>
              </a:ext>
            </a:extLst>
          </p:cNvPr>
          <p:cNvSpPr/>
          <p:nvPr/>
        </p:nvSpPr>
        <p:spPr>
          <a:xfrm>
            <a:off x="7890620" y="1668597"/>
            <a:ext cx="2713740" cy="1417183"/>
          </a:xfrm>
          <a:prstGeom prst="roundRect">
            <a:avLst/>
          </a:prstGeom>
          <a:solidFill>
            <a:srgbClr val="00953A"/>
          </a:solidFill>
          <a:ln w="25400" cap="flat" cmpd="sng" algn="ctr">
            <a:noFill/>
            <a:prstDash val="solid"/>
          </a:ln>
          <a:effectLst/>
        </p:spPr>
        <p:txBody>
          <a:bodyPr rtlCol="0" anchor="ctr"/>
          <a:lstStyle/>
          <a:p>
            <a:pPr marL="0" lvl="1" algn="ctr">
              <a:defRPr/>
            </a:pPr>
            <a:r>
              <a:rPr lang="es-GT" sz="3600" b="1" kern="0" dirty="0">
                <a:ea typeface="ＭＳ Ｐゴシック" pitchFamily="34" charset="-128"/>
              </a:rPr>
              <a:t>Presentar</a:t>
            </a:r>
          </a:p>
        </p:txBody>
      </p:sp>
      <p:sp>
        <p:nvSpPr>
          <p:cNvPr id="22" name="Right Arrow 26">
            <a:extLst>
              <a:ext uri="{FF2B5EF4-FFF2-40B4-BE49-F238E27FC236}">
                <a16:creationId xmlns:a16="http://schemas.microsoft.com/office/drawing/2014/main" id="{622C8473-6666-E945-9B95-A7D1544F324C}"/>
              </a:ext>
            </a:extLst>
          </p:cNvPr>
          <p:cNvSpPr/>
          <p:nvPr/>
        </p:nvSpPr>
        <p:spPr>
          <a:xfrm>
            <a:off x="4208671" y="2140487"/>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
        <p:nvSpPr>
          <p:cNvPr id="23" name="Right Arrow 27">
            <a:extLst>
              <a:ext uri="{FF2B5EF4-FFF2-40B4-BE49-F238E27FC236}">
                <a16:creationId xmlns:a16="http://schemas.microsoft.com/office/drawing/2014/main" id="{8D4C0E7D-A7E6-9353-A020-4E47EC051103}"/>
              </a:ext>
            </a:extLst>
          </p:cNvPr>
          <p:cNvSpPr/>
          <p:nvPr/>
        </p:nvSpPr>
        <p:spPr>
          <a:xfrm>
            <a:off x="7183233" y="2140487"/>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Tree>
    <p:extLst>
      <p:ext uri="{BB962C8B-B14F-4D97-AF65-F5344CB8AC3E}">
        <p14:creationId xmlns:p14="http://schemas.microsoft.com/office/powerpoint/2010/main" val="9944616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CB7AA1-C3F1-4EAC-8F43-B367DB38DBC6}"/>
              </a:ext>
            </a:extLst>
          </p:cNvPr>
          <p:cNvSpPr>
            <a:spLocks noGrp="1"/>
          </p:cNvSpPr>
          <p:nvPr>
            <p:ph sz="half" idx="2"/>
          </p:nvPr>
        </p:nvSpPr>
        <p:spPr>
          <a:xfrm>
            <a:off x="838200" y="1478857"/>
            <a:ext cx="6164484" cy="4639309"/>
          </a:xfrm>
        </p:spPr>
        <p:txBody>
          <a:bodyPr/>
          <a:lstStyle/>
          <a:p>
            <a:r>
              <a:rPr lang="es-GT" noProof="0" dirty="0"/>
              <a:t>Intente  relajarse antes de la presentación</a:t>
            </a:r>
          </a:p>
          <a:p>
            <a:r>
              <a:rPr lang="es-GT" noProof="0" dirty="0"/>
              <a:t>Duerma bien</a:t>
            </a:r>
          </a:p>
          <a:p>
            <a:r>
              <a:rPr lang="es-GT" noProof="0" dirty="0"/>
              <a:t>Familiarícese con el espacio/</a:t>
            </a:r>
            <a:br>
              <a:rPr lang="es-GT" noProof="0" dirty="0"/>
            </a:br>
            <a:r>
              <a:rPr lang="es-GT" noProof="0" dirty="0"/>
              <a:t>la tecnología</a:t>
            </a:r>
          </a:p>
          <a:p>
            <a:r>
              <a:rPr lang="es-GT" noProof="0" dirty="0"/>
              <a:t>Respire profundo </a:t>
            </a:r>
          </a:p>
          <a:p>
            <a:endParaRPr lang="en-US" dirty="0"/>
          </a:p>
        </p:txBody>
      </p:sp>
      <p:pic>
        <p:nvPicPr>
          <p:cNvPr id="2050" name="Picture 2">
            <a:extLst>
              <a:ext uri="{FF2B5EF4-FFF2-40B4-BE49-F238E27FC236}">
                <a16:creationId xmlns:a16="http://schemas.microsoft.com/office/drawing/2014/main" id="{AA2C18DE-133B-95A7-42CA-8C65BB96936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56" t="5448" b="8925"/>
          <a:stretch/>
        </p:blipFill>
        <p:spPr bwMode="auto">
          <a:xfrm>
            <a:off x="7674924" y="1546166"/>
            <a:ext cx="3458957" cy="4572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FB23336C-F197-2D0C-F71C-44F5B037A1A5}"/>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noProof="0" dirty="0"/>
              <a:t>Presentar: Respire</a:t>
            </a:r>
          </a:p>
        </p:txBody>
      </p:sp>
    </p:spTree>
    <p:extLst>
      <p:ext uri="{BB962C8B-B14F-4D97-AF65-F5344CB8AC3E}">
        <p14:creationId xmlns:p14="http://schemas.microsoft.com/office/powerpoint/2010/main" val="39216480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CB7AA1-C3F1-4EAC-8F43-B367DB38DBC6}"/>
              </a:ext>
            </a:extLst>
          </p:cNvPr>
          <p:cNvSpPr>
            <a:spLocks noGrp="1"/>
          </p:cNvSpPr>
          <p:nvPr>
            <p:ph sz="half" idx="2"/>
          </p:nvPr>
        </p:nvSpPr>
        <p:spPr>
          <a:xfrm>
            <a:off x="838200" y="1478857"/>
            <a:ext cx="4946938" cy="4639309"/>
          </a:xfrm>
        </p:spPr>
        <p:txBody>
          <a:bodyPr/>
          <a:lstStyle/>
          <a:p>
            <a:r>
              <a:rPr lang="es-GT" noProof="0" dirty="0"/>
              <a:t>Establecer contacto visual</a:t>
            </a:r>
          </a:p>
          <a:p>
            <a:r>
              <a:rPr lang="es-GT" noProof="0" dirty="0"/>
              <a:t>Hable despacio y </a:t>
            </a:r>
            <a:br>
              <a:rPr lang="es-GT" noProof="0" dirty="0"/>
            </a:br>
            <a:r>
              <a:rPr lang="es-GT" noProof="0" dirty="0"/>
              <a:t>con claridad</a:t>
            </a:r>
          </a:p>
          <a:p>
            <a:r>
              <a:rPr lang="es-GT" noProof="0" dirty="0"/>
              <a:t>Anime su voz</a:t>
            </a:r>
          </a:p>
          <a:p>
            <a:r>
              <a:rPr lang="es-GT" noProof="0" dirty="0"/>
              <a:t>Mantenga una </a:t>
            </a:r>
            <a:br>
              <a:rPr lang="es-GT" noProof="0" dirty="0"/>
            </a:br>
            <a:r>
              <a:rPr lang="es-GT" noProof="0" dirty="0"/>
              <a:t>buena postura</a:t>
            </a:r>
          </a:p>
          <a:p>
            <a:r>
              <a:rPr lang="es-GT" noProof="0" dirty="0"/>
              <a:t>Termine a tiempo</a:t>
            </a:r>
          </a:p>
          <a:p>
            <a:r>
              <a:rPr lang="es-GT" noProof="0" dirty="0"/>
              <a:t>Diga "Gracias”</a:t>
            </a:r>
          </a:p>
          <a:p>
            <a:r>
              <a:rPr lang="es-GT" noProof="0" dirty="0"/>
              <a:t>Proporcione folletos, </a:t>
            </a:r>
            <a:br>
              <a:rPr lang="es-GT" noProof="0" dirty="0"/>
            </a:br>
            <a:r>
              <a:rPr lang="es-GT" noProof="0" dirty="0"/>
              <a:t>si procede</a:t>
            </a:r>
          </a:p>
          <a:p>
            <a:endParaRPr lang="en-US" altLang="en-US" dirty="0"/>
          </a:p>
          <a:p>
            <a:endParaRPr lang="en-US" altLang="en-US" dirty="0"/>
          </a:p>
          <a:p>
            <a:endParaRPr lang="en-US" altLang="en-US" dirty="0"/>
          </a:p>
          <a:p>
            <a:endParaRPr lang="en-US" dirty="0"/>
          </a:p>
        </p:txBody>
      </p:sp>
      <p:sp>
        <p:nvSpPr>
          <p:cNvPr id="6" name="Title 5">
            <a:extLst>
              <a:ext uri="{FF2B5EF4-FFF2-40B4-BE49-F238E27FC236}">
                <a16:creationId xmlns:a16="http://schemas.microsoft.com/office/drawing/2014/main" id="{4A1180C6-47FA-4A37-9FF4-289ECC453A88}"/>
              </a:ext>
            </a:extLst>
          </p:cNvPr>
          <p:cNvSpPr>
            <a:spLocks noGrp="1"/>
          </p:cNvSpPr>
          <p:nvPr>
            <p:ph type="title"/>
          </p:nvPr>
        </p:nvSpPr>
        <p:spPr/>
        <p:txBody>
          <a:bodyPr/>
          <a:lstStyle/>
          <a:p>
            <a:r>
              <a:rPr lang="es-GT" dirty="0"/>
              <a:t>Presentar </a:t>
            </a:r>
            <a:r>
              <a:rPr lang="en-US" dirty="0"/>
              <a:t>: </a:t>
            </a:r>
            <a:r>
              <a:rPr lang="en-US" dirty="0" err="1"/>
              <a:t>Presente</a:t>
            </a:r>
            <a:endParaRPr lang="en-US" dirty="0"/>
          </a:p>
        </p:txBody>
      </p:sp>
      <p:pic>
        <p:nvPicPr>
          <p:cNvPr id="3074" name="Picture 2">
            <a:extLst>
              <a:ext uri="{FF2B5EF4-FFF2-40B4-BE49-F238E27FC236}">
                <a16:creationId xmlns:a16="http://schemas.microsoft.com/office/drawing/2014/main" id="{EFE3CEC5-D32A-65F8-3794-C331F86D7C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319" y="1857638"/>
            <a:ext cx="5696481" cy="388174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3206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DF3894-37F1-4CB0-AFF6-1F22DB179350}"/>
              </a:ext>
            </a:extLst>
          </p:cNvPr>
          <p:cNvSpPr>
            <a:spLocks noGrp="1"/>
          </p:cNvSpPr>
          <p:nvPr>
            <p:ph sz="half" idx="2"/>
          </p:nvPr>
        </p:nvSpPr>
        <p:spPr/>
        <p:txBody>
          <a:bodyPr/>
          <a:lstStyle/>
          <a:p>
            <a:pPr marL="285750" indent="-285750">
              <a:buClr>
                <a:schemeClr val="tx1"/>
              </a:buClr>
            </a:pPr>
            <a:r>
              <a:rPr lang="es-GT" noProof="0" dirty="0"/>
              <a:t>Charla preparada </a:t>
            </a:r>
          </a:p>
          <a:p>
            <a:pPr marL="742950" lvl="1" indent="-285750">
              <a:buClr>
                <a:schemeClr val="tx1"/>
              </a:buClr>
            </a:pPr>
            <a:r>
              <a:rPr lang="es-GT" noProof="0" dirty="0"/>
              <a:t>Contiene un guion o puntos clave para comunicar</a:t>
            </a:r>
          </a:p>
          <a:p>
            <a:pPr marL="285750" lvl="1" indent="-285750">
              <a:buClr>
                <a:schemeClr val="tx1"/>
              </a:buClr>
              <a:buFont typeface="Arial" panose="020B0604020202020204" pitchFamily="34" charset="0"/>
              <a:buChar char="•"/>
            </a:pPr>
            <a:r>
              <a:rPr lang="es-GT" sz="2800" noProof="0" dirty="0"/>
              <a:t>Se realiza frente a un grupo </a:t>
            </a:r>
          </a:p>
          <a:p>
            <a:pPr marL="742950" lvl="1" indent="-285750">
              <a:buClr>
                <a:schemeClr val="tx1"/>
              </a:buClr>
            </a:pPr>
            <a:r>
              <a:rPr lang="es-GT" noProof="0" dirty="0"/>
              <a:t>Puede ser técnico o no técnico</a:t>
            </a:r>
          </a:p>
          <a:p>
            <a:pPr marL="285750" indent="-285750">
              <a:buClr>
                <a:schemeClr val="tx1"/>
              </a:buClr>
            </a:pPr>
            <a:r>
              <a:rPr lang="es-GT" noProof="0" dirty="0"/>
              <a:t>Puede tener o no ayudas visuales (por ejemplo, PowerPoint)</a:t>
            </a:r>
          </a:p>
        </p:txBody>
      </p:sp>
      <p:sp>
        <p:nvSpPr>
          <p:cNvPr id="6" name="Title 5">
            <a:extLst>
              <a:ext uri="{FF2B5EF4-FFF2-40B4-BE49-F238E27FC236}">
                <a16:creationId xmlns:a16="http://schemas.microsoft.com/office/drawing/2014/main" id="{14C16E21-3D4C-48D7-9B9E-0B4B8BC19784}"/>
              </a:ext>
            </a:extLst>
          </p:cNvPr>
          <p:cNvSpPr>
            <a:spLocks noGrp="1"/>
          </p:cNvSpPr>
          <p:nvPr>
            <p:ph type="title"/>
          </p:nvPr>
        </p:nvSpPr>
        <p:spPr/>
        <p:txBody>
          <a:bodyPr/>
          <a:lstStyle/>
          <a:p>
            <a:r>
              <a:rPr lang="es-GT" noProof="0" dirty="0"/>
              <a:t>¿Qué entendemos por "presentación"?</a:t>
            </a:r>
            <a:endParaRPr lang="es-GT" i="1" noProof="0" dirty="0"/>
          </a:p>
        </p:txBody>
      </p:sp>
    </p:spTree>
    <p:extLst>
      <p:ext uri="{BB962C8B-B14F-4D97-AF65-F5344CB8AC3E}">
        <p14:creationId xmlns:p14="http://schemas.microsoft.com/office/powerpoint/2010/main" val="40117020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CB7AA1-C3F1-4EAC-8F43-B367DB38DBC6}"/>
              </a:ext>
            </a:extLst>
          </p:cNvPr>
          <p:cNvSpPr>
            <a:spLocks noGrp="1"/>
          </p:cNvSpPr>
          <p:nvPr>
            <p:ph sz="half" idx="2"/>
          </p:nvPr>
        </p:nvSpPr>
        <p:spPr/>
        <p:txBody>
          <a:bodyPr/>
          <a:lstStyle/>
          <a:p>
            <a:r>
              <a:rPr lang="es-GT" noProof="0" dirty="0"/>
              <a:t>Repita la pregunta antes de responder</a:t>
            </a:r>
          </a:p>
          <a:p>
            <a:r>
              <a:rPr lang="es-GT" noProof="0" dirty="0"/>
              <a:t>Sea específico y responda a la pregunta</a:t>
            </a:r>
          </a:p>
          <a:p>
            <a:r>
              <a:rPr lang="es-GT" noProof="0" dirty="0"/>
              <a:t>Manténgase en el tema</a:t>
            </a:r>
          </a:p>
          <a:p>
            <a:r>
              <a:rPr lang="es-GT" dirty="0"/>
              <a:t>Mantenga </a:t>
            </a:r>
            <a:r>
              <a:rPr lang="es-GT" noProof="0" dirty="0"/>
              <a:t>un tono profesional, no se ponga a la defensiva.</a:t>
            </a:r>
          </a:p>
          <a:p>
            <a:r>
              <a:rPr lang="es-GT" noProof="0" dirty="0"/>
              <a:t>Admita que no se sabe la respuesta</a:t>
            </a:r>
          </a:p>
          <a:p>
            <a:r>
              <a:rPr lang="es-GT" noProof="0" dirty="0"/>
              <a:t>Respete el tiempo</a:t>
            </a:r>
          </a:p>
          <a:p>
            <a:endParaRPr lang="es-GT" noProof="0" dirty="0"/>
          </a:p>
          <a:p>
            <a:endParaRPr lang="es-GT" noProof="0" dirty="0"/>
          </a:p>
          <a:p>
            <a:endParaRPr lang="en-US" dirty="0"/>
          </a:p>
        </p:txBody>
      </p:sp>
      <p:sp>
        <p:nvSpPr>
          <p:cNvPr id="6" name="Title 5">
            <a:extLst>
              <a:ext uri="{FF2B5EF4-FFF2-40B4-BE49-F238E27FC236}">
                <a16:creationId xmlns:a16="http://schemas.microsoft.com/office/drawing/2014/main" id="{F1470F08-8664-4963-8DE8-50E2218F903D}"/>
              </a:ext>
            </a:extLst>
          </p:cNvPr>
          <p:cNvSpPr>
            <a:spLocks noGrp="1"/>
          </p:cNvSpPr>
          <p:nvPr>
            <p:ph type="title"/>
          </p:nvPr>
        </p:nvSpPr>
        <p:spPr>
          <a:xfrm>
            <a:off x="557561" y="457200"/>
            <a:ext cx="11128917" cy="800100"/>
          </a:xfrm>
        </p:spPr>
        <p:txBody>
          <a:bodyPr/>
          <a:lstStyle/>
          <a:p>
            <a:r>
              <a:rPr lang="es-GT" dirty="0"/>
              <a:t>Presentar : </a:t>
            </a:r>
            <a:r>
              <a:rPr lang="es-GT" noProof="0" dirty="0"/>
              <a:t>Gestionar preguntas y respuestas</a:t>
            </a:r>
          </a:p>
        </p:txBody>
      </p:sp>
    </p:spTree>
    <p:extLst>
      <p:ext uri="{BB962C8B-B14F-4D97-AF65-F5344CB8AC3E}">
        <p14:creationId xmlns:p14="http://schemas.microsoft.com/office/powerpoint/2010/main" val="25953587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2"/>
          </p:nvPr>
        </p:nvSpPr>
        <p:spPr/>
        <p:txBody>
          <a:bodyPr/>
          <a:lstStyle/>
          <a:p>
            <a:pPr lvl="0"/>
            <a:r>
              <a:rPr lang="es-GT" noProof="0" dirty="0"/>
              <a:t>¿Qué técnicas de presentación resultaron eficaces?</a:t>
            </a:r>
          </a:p>
          <a:p>
            <a:pPr lvl="0"/>
            <a:r>
              <a:rPr lang="es-GT" noProof="0" dirty="0"/>
              <a:t>¿Qué produjo distracción o resultó aburrido?</a:t>
            </a:r>
          </a:p>
          <a:p>
            <a:r>
              <a:rPr lang="es-GT" noProof="0" dirty="0"/>
              <a:t>¿Qué técnica es más importante </a:t>
            </a:r>
            <a:r>
              <a:rPr lang="es-GT" b="1" noProof="0" dirty="0">
                <a:solidFill>
                  <a:srgbClr val="00953A"/>
                </a:solidFill>
              </a:rPr>
              <a:t>que usted </a:t>
            </a:r>
            <a:r>
              <a:rPr lang="es-GT" noProof="0" dirty="0"/>
              <a:t>practique antes de la próxima presentación?</a:t>
            </a:r>
          </a:p>
          <a:p>
            <a:r>
              <a:rPr lang="es-GT" noProof="0" dirty="0"/>
              <a:t>¿Las preguntas y respuestas le han revelado algún aspecto en el que desee añadir o revisar su contenido?</a:t>
            </a:r>
          </a:p>
          <a:p>
            <a:r>
              <a:rPr lang="es-GT" noProof="0" dirty="0"/>
              <a:t>¿A alguna diapositiva le vendría bien un gráfico o una tabla?</a:t>
            </a:r>
          </a:p>
          <a:p>
            <a:endParaRPr lang="en-US" dirty="0"/>
          </a:p>
          <a:p>
            <a:pPr marL="0" indent="0">
              <a:buNone/>
            </a:pPr>
            <a:endParaRPr lang="en-US" dirty="0"/>
          </a:p>
        </p:txBody>
      </p:sp>
      <p:sp>
        <p:nvSpPr>
          <p:cNvPr id="2" name="Title 1">
            <a:extLst>
              <a:ext uri="{FF2B5EF4-FFF2-40B4-BE49-F238E27FC236}">
                <a16:creationId xmlns:a16="http://schemas.microsoft.com/office/drawing/2014/main" id="{059F8B5F-15E5-4583-B35A-A46647A4BEC5}"/>
              </a:ext>
            </a:extLst>
          </p:cNvPr>
          <p:cNvSpPr>
            <a:spLocks noGrp="1"/>
          </p:cNvSpPr>
          <p:nvPr>
            <p:ph type="title"/>
          </p:nvPr>
        </p:nvSpPr>
        <p:spPr/>
        <p:txBody>
          <a:bodyPr/>
          <a:lstStyle/>
          <a:p>
            <a:r>
              <a:rPr lang="es-GT" dirty="0"/>
              <a:t>Presentar</a:t>
            </a:r>
            <a:r>
              <a:rPr lang="es-GT" noProof="0" dirty="0"/>
              <a:t>: Tome notas para la próxima vez</a:t>
            </a:r>
          </a:p>
        </p:txBody>
      </p:sp>
    </p:spTree>
    <p:extLst>
      <p:ext uri="{BB962C8B-B14F-4D97-AF65-F5344CB8AC3E}">
        <p14:creationId xmlns:p14="http://schemas.microsoft.com/office/powerpoint/2010/main" val="12617344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B1A2B-1664-4D9A-9664-35EBF9BE036F}"/>
              </a:ext>
            </a:extLst>
          </p:cNvPr>
          <p:cNvSpPr>
            <a:spLocks noGrp="1"/>
          </p:cNvSpPr>
          <p:nvPr>
            <p:ph type="title"/>
          </p:nvPr>
        </p:nvSpPr>
        <p:spPr/>
        <p:txBody>
          <a:bodyPr/>
          <a:lstStyle/>
          <a:p>
            <a:r>
              <a:rPr lang="es-GT" noProof="0" dirty="0"/>
              <a:t>Estrategia de presentación</a:t>
            </a:r>
          </a:p>
        </p:txBody>
      </p:sp>
      <p:sp>
        <p:nvSpPr>
          <p:cNvPr id="4" name="TextBox 8">
            <a:extLst>
              <a:ext uri="{FF2B5EF4-FFF2-40B4-BE49-F238E27FC236}">
                <a16:creationId xmlns:a16="http://schemas.microsoft.com/office/drawing/2014/main" id="{7B0D237D-DCA2-758A-61FC-45EC4D8D0CC4}"/>
              </a:ext>
            </a:extLst>
          </p:cNvPr>
          <p:cNvSpPr txBox="1">
            <a:spLocks noChangeArrowheads="1"/>
          </p:cNvSpPr>
          <p:nvPr/>
        </p:nvSpPr>
        <p:spPr bwMode="auto">
          <a:xfrm>
            <a:off x="1557496" y="3276434"/>
            <a:ext cx="2431062"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57200" indent="-457200" eaLnBrk="1" hangingPunct="1">
              <a:spcBef>
                <a:spcPts val="600"/>
              </a:spcBef>
              <a:buClr>
                <a:srgbClr val="00953A"/>
              </a:buClr>
              <a:buFont typeface="Wingdings" panose="05000000000000000000" pitchFamily="2" charset="2"/>
              <a:buChar char="ü"/>
            </a:pPr>
            <a:r>
              <a:rPr lang="es-GT" sz="2800" noProof="0" dirty="0"/>
              <a:t>Audiencia</a:t>
            </a:r>
          </a:p>
          <a:p>
            <a:pPr marL="457200" indent="-457200" eaLnBrk="1" hangingPunct="1">
              <a:spcBef>
                <a:spcPts val="600"/>
              </a:spcBef>
              <a:buClr>
                <a:srgbClr val="00953A"/>
              </a:buClr>
              <a:buFont typeface="Wingdings" panose="05000000000000000000" pitchFamily="2" charset="2"/>
              <a:buChar char="ü"/>
            </a:pPr>
            <a:r>
              <a:rPr lang="es-GT" sz="2800" noProof="0" dirty="0"/>
              <a:t>Propósito</a:t>
            </a:r>
          </a:p>
          <a:p>
            <a:pPr marL="457200" indent="-457200" eaLnBrk="1" hangingPunct="1">
              <a:spcBef>
                <a:spcPts val="600"/>
              </a:spcBef>
              <a:buClr>
                <a:srgbClr val="00953A"/>
              </a:buClr>
              <a:buFont typeface="Wingdings" panose="05000000000000000000" pitchFamily="2" charset="2"/>
              <a:buChar char="ü"/>
            </a:pPr>
            <a:r>
              <a:rPr lang="es-GT" sz="2800" noProof="0" dirty="0"/>
              <a:t>Método de entrega</a:t>
            </a:r>
          </a:p>
          <a:p>
            <a:pPr marL="457200" indent="-457200" eaLnBrk="1" hangingPunct="1">
              <a:spcBef>
                <a:spcPts val="600"/>
              </a:spcBef>
              <a:buClr>
                <a:srgbClr val="00953A"/>
              </a:buClr>
              <a:buFont typeface="Wingdings" panose="05000000000000000000" pitchFamily="2" charset="2"/>
              <a:buChar char="ü"/>
            </a:pPr>
            <a:r>
              <a:rPr lang="es-GT" sz="2800" noProof="0" dirty="0"/>
              <a:t>Estructura</a:t>
            </a:r>
          </a:p>
          <a:p>
            <a:pPr marL="285750" indent="-285750" eaLnBrk="1" hangingPunct="1">
              <a:spcBef>
                <a:spcPts val="600"/>
              </a:spcBef>
              <a:buClr>
                <a:srgbClr val="00953A"/>
              </a:buClr>
              <a:buFont typeface="Wingdings" panose="05000000000000000000" pitchFamily="2" charset="2"/>
              <a:buChar char="ü"/>
            </a:pPr>
            <a:endParaRPr lang="en-US" altLang="en-US" dirty="0"/>
          </a:p>
        </p:txBody>
      </p:sp>
      <p:sp>
        <p:nvSpPr>
          <p:cNvPr id="5" name="TextBox 8">
            <a:extLst>
              <a:ext uri="{FF2B5EF4-FFF2-40B4-BE49-F238E27FC236}">
                <a16:creationId xmlns:a16="http://schemas.microsoft.com/office/drawing/2014/main" id="{11280FA8-0EC2-3AD8-3603-50361F35BDC1}"/>
              </a:ext>
            </a:extLst>
          </p:cNvPr>
          <p:cNvSpPr txBox="1">
            <a:spLocks noChangeArrowheads="1"/>
          </p:cNvSpPr>
          <p:nvPr/>
        </p:nvSpPr>
        <p:spPr bwMode="auto">
          <a:xfrm>
            <a:off x="4303222" y="3255144"/>
            <a:ext cx="358739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57200" indent="-457200" eaLnBrk="1" hangingPunct="1">
              <a:spcBef>
                <a:spcPts val="600"/>
              </a:spcBef>
              <a:buClr>
                <a:srgbClr val="00953A"/>
              </a:buClr>
              <a:buFont typeface="Wingdings" panose="05000000000000000000" pitchFamily="2" charset="2"/>
              <a:buChar char="ü"/>
            </a:pPr>
            <a:r>
              <a:rPr lang="es-GT" sz="2800" noProof="0" dirty="0"/>
              <a:t>Estructura</a:t>
            </a:r>
          </a:p>
          <a:p>
            <a:pPr marL="457200" indent="-457200" eaLnBrk="1" hangingPunct="1">
              <a:spcBef>
                <a:spcPts val="600"/>
              </a:spcBef>
              <a:buClr>
                <a:srgbClr val="00953A"/>
              </a:buClr>
              <a:buFont typeface="Wingdings" panose="05000000000000000000" pitchFamily="2" charset="2"/>
              <a:buChar char="ü"/>
            </a:pPr>
            <a:r>
              <a:rPr lang="es-GT" sz="2800" noProof="0" dirty="0"/>
              <a:t>Contenido</a:t>
            </a:r>
          </a:p>
          <a:p>
            <a:pPr marL="457200" indent="-457200" eaLnBrk="1" hangingPunct="1">
              <a:spcBef>
                <a:spcPts val="600"/>
              </a:spcBef>
              <a:buClr>
                <a:srgbClr val="00953A"/>
              </a:buClr>
              <a:buFont typeface="Wingdings" panose="05000000000000000000" pitchFamily="2" charset="2"/>
              <a:buChar char="ü"/>
            </a:pPr>
            <a:r>
              <a:rPr lang="es-GT" sz="2800" noProof="0" dirty="0"/>
              <a:t>Visuales</a:t>
            </a:r>
          </a:p>
          <a:p>
            <a:pPr marL="457200" indent="-457200" eaLnBrk="1" hangingPunct="1">
              <a:spcBef>
                <a:spcPts val="600"/>
              </a:spcBef>
              <a:buClr>
                <a:srgbClr val="00953A"/>
              </a:buClr>
              <a:buFont typeface="Wingdings" panose="05000000000000000000" pitchFamily="2" charset="2"/>
              <a:buChar char="ü"/>
            </a:pPr>
            <a:r>
              <a:rPr lang="es-GT" sz="2800" noProof="0" dirty="0"/>
              <a:t>Retroalimentación</a:t>
            </a:r>
          </a:p>
          <a:p>
            <a:pPr marL="457200" indent="-457200" eaLnBrk="1" hangingPunct="1">
              <a:spcBef>
                <a:spcPts val="600"/>
              </a:spcBef>
              <a:buClr>
                <a:srgbClr val="00953A"/>
              </a:buClr>
              <a:buFont typeface="Wingdings" panose="05000000000000000000" pitchFamily="2" charset="2"/>
              <a:buChar char="ü"/>
            </a:pPr>
            <a:r>
              <a:rPr lang="es-GT" sz="2800" noProof="0" dirty="0"/>
              <a:t>Revisar</a:t>
            </a:r>
          </a:p>
          <a:p>
            <a:pPr marL="457200" indent="-457200" eaLnBrk="1" hangingPunct="1">
              <a:spcBef>
                <a:spcPts val="600"/>
              </a:spcBef>
              <a:buClr>
                <a:srgbClr val="00953A"/>
              </a:buClr>
              <a:buFont typeface="Wingdings" panose="05000000000000000000" pitchFamily="2" charset="2"/>
              <a:buChar char="ü"/>
            </a:pPr>
            <a:r>
              <a:rPr lang="es-GT" sz="2800" noProof="0" dirty="0"/>
              <a:t>Practicar</a:t>
            </a:r>
          </a:p>
          <a:p>
            <a:pPr marL="285750" indent="-285750" eaLnBrk="1" hangingPunct="1">
              <a:spcBef>
                <a:spcPts val="600"/>
              </a:spcBef>
              <a:buClr>
                <a:srgbClr val="00953A"/>
              </a:buClr>
              <a:buFont typeface="Wingdings" panose="05000000000000000000" pitchFamily="2" charset="2"/>
              <a:buChar char="ü"/>
            </a:pPr>
            <a:endParaRPr lang="en-US" altLang="en-US" dirty="0"/>
          </a:p>
        </p:txBody>
      </p:sp>
      <p:sp>
        <p:nvSpPr>
          <p:cNvPr id="12" name="TextBox 8">
            <a:extLst>
              <a:ext uri="{FF2B5EF4-FFF2-40B4-BE49-F238E27FC236}">
                <a16:creationId xmlns:a16="http://schemas.microsoft.com/office/drawing/2014/main" id="{AAF0BF88-16CF-AE52-5749-8A2DF1F5EB9F}"/>
              </a:ext>
            </a:extLst>
          </p:cNvPr>
          <p:cNvSpPr txBox="1">
            <a:spLocks noChangeArrowheads="1"/>
          </p:cNvSpPr>
          <p:nvPr/>
        </p:nvSpPr>
        <p:spPr bwMode="auto">
          <a:xfrm>
            <a:off x="8013451" y="3297724"/>
            <a:ext cx="2905711" cy="326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457200" indent="-457200" eaLnBrk="1" hangingPunct="1">
              <a:spcBef>
                <a:spcPts val="600"/>
              </a:spcBef>
              <a:buClr>
                <a:srgbClr val="00953A"/>
              </a:buClr>
              <a:buFont typeface="Wingdings" panose="05000000000000000000" pitchFamily="2" charset="2"/>
              <a:buChar char="ü"/>
            </a:pPr>
            <a:r>
              <a:rPr lang="es-GT" sz="2800" noProof="0" dirty="0"/>
              <a:t>Respire</a:t>
            </a:r>
          </a:p>
          <a:p>
            <a:pPr marL="457200" indent="-457200" eaLnBrk="1" hangingPunct="1">
              <a:spcBef>
                <a:spcPts val="600"/>
              </a:spcBef>
              <a:buClr>
                <a:srgbClr val="00953A"/>
              </a:buClr>
              <a:buFont typeface="Wingdings" panose="05000000000000000000" pitchFamily="2" charset="2"/>
              <a:buChar char="ü"/>
            </a:pPr>
            <a:r>
              <a:rPr lang="es-GT" sz="2800" noProof="0" dirty="0"/>
              <a:t>Presente</a:t>
            </a:r>
          </a:p>
          <a:p>
            <a:pPr marL="457200" indent="-457200" eaLnBrk="1" hangingPunct="1">
              <a:spcBef>
                <a:spcPts val="600"/>
              </a:spcBef>
              <a:buClr>
                <a:srgbClr val="00953A"/>
              </a:buClr>
              <a:buFont typeface="Wingdings" panose="05000000000000000000" pitchFamily="2" charset="2"/>
              <a:buChar char="ü"/>
            </a:pPr>
            <a:r>
              <a:rPr lang="es-GT" sz="2800" noProof="0" dirty="0"/>
              <a:t>Gestione las preguntas y respuestas</a:t>
            </a:r>
          </a:p>
          <a:p>
            <a:pPr marL="457200" indent="-457200" eaLnBrk="1" hangingPunct="1">
              <a:spcBef>
                <a:spcPts val="600"/>
              </a:spcBef>
              <a:buClr>
                <a:srgbClr val="00953A"/>
              </a:buClr>
              <a:buFont typeface="Wingdings" panose="05000000000000000000" pitchFamily="2" charset="2"/>
              <a:buChar char="ü"/>
            </a:pPr>
            <a:r>
              <a:rPr lang="es-GT" sz="2800" noProof="0" dirty="0"/>
              <a:t>Tome nota</a:t>
            </a:r>
          </a:p>
          <a:p>
            <a:pPr marL="285750" indent="-285750" eaLnBrk="1" hangingPunct="1">
              <a:spcBef>
                <a:spcPts val="600"/>
              </a:spcBef>
              <a:buClr>
                <a:srgbClr val="00953A"/>
              </a:buClr>
              <a:buFont typeface="Wingdings" panose="05000000000000000000" pitchFamily="2" charset="2"/>
              <a:buChar char="ü"/>
            </a:pPr>
            <a:endParaRPr lang="en-US" altLang="en-US" dirty="0"/>
          </a:p>
        </p:txBody>
      </p:sp>
      <p:sp>
        <p:nvSpPr>
          <p:cNvPr id="15" name="Rounded Rectangle 23">
            <a:extLst>
              <a:ext uri="{FF2B5EF4-FFF2-40B4-BE49-F238E27FC236}">
                <a16:creationId xmlns:a16="http://schemas.microsoft.com/office/drawing/2014/main" id="{6DF67009-21BE-6035-7474-849C525988BC}"/>
              </a:ext>
            </a:extLst>
          </p:cNvPr>
          <p:cNvSpPr/>
          <p:nvPr/>
        </p:nvSpPr>
        <p:spPr>
          <a:xfrm>
            <a:off x="1557496" y="1667635"/>
            <a:ext cx="2431062" cy="1418907"/>
          </a:xfrm>
          <a:prstGeom prst="roundRect">
            <a:avLst/>
          </a:prstGeom>
          <a:solidFill>
            <a:srgbClr val="00953A"/>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cs typeface="+mn-cs"/>
              </a:rPr>
              <a:t>Planificar</a:t>
            </a:r>
            <a:endParaRPr lang="es-GT" sz="3600" b="1" kern="0" noProof="0" dirty="0">
              <a:cs typeface="+mn-cs"/>
            </a:endParaRPr>
          </a:p>
        </p:txBody>
      </p:sp>
      <p:sp>
        <p:nvSpPr>
          <p:cNvPr id="16" name="Rounded Rectangle 24">
            <a:extLst>
              <a:ext uri="{FF2B5EF4-FFF2-40B4-BE49-F238E27FC236}">
                <a16:creationId xmlns:a16="http://schemas.microsoft.com/office/drawing/2014/main" id="{89EB11F8-3EC3-1B6F-22A9-9DB2D2DEA181}"/>
              </a:ext>
            </a:extLst>
          </p:cNvPr>
          <p:cNvSpPr/>
          <p:nvPr/>
        </p:nvSpPr>
        <p:spPr>
          <a:xfrm>
            <a:off x="4892023" y="1668597"/>
            <a:ext cx="2262928" cy="1417183"/>
          </a:xfrm>
          <a:prstGeom prst="roundRect">
            <a:avLst/>
          </a:prstGeom>
          <a:solidFill>
            <a:srgbClr val="00953A"/>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rPr>
              <a:t>Preparar</a:t>
            </a:r>
            <a:endParaRPr lang="es-GT" sz="3600" b="1" kern="0" noProof="0" dirty="0">
              <a:cs typeface="+mn-cs"/>
            </a:endParaRPr>
          </a:p>
        </p:txBody>
      </p:sp>
      <p:sp>
        <p:nvSpPr>
          <p:cNvPr id="17" name="Rounded Rectangle 25">
            <a:extLst>
              <a:ext uri="{FF2B5EF4-FFF2-40B4-BE49-F238E27FC236}">
                <a16:creationId xmlns:a16="http://schemas.microsoft.com/office/drawing/2014/main" id="{4FADB178-C58A-B84D-3CD6-87FC91802737}"/>
              </a:ext>
            </a:extLst>
          </p:cNvPr>
          <p:cNvSpPr/>
          <p:nvPr/>
        </p:nvSpPr>
        <p:spPr>
          <a:xfrm>
            <a:off x="7890619" y="1668597"/>
            <a:ext cx="2546921" cy="1417183"/>
          </a:xfrm>
          <a:prstGeom prst="roundRect">
            <a:avLst/>
          </a:prstGeom>
          <a:solidFill>
            <a:srgbClr val="00953A"/>
          </a:solidFill>
          <a:ln w="25400" cap="flat" cmpd="sng" algn="ctr">
            <a:noFill/>
            <a:prstDash val="solid"/>
          </a:ln>
          <a:effectLst/>
        </p:spPr>
        <p:txBody>
          <a:bodyPr rtlCol="0" anchor="ctr"/>
          <a:lstStyle/>
          <a:p>
            <a:pPr marL="0" lvl="1" algn="ctr" eaLnBrk="1" fontAlgn="auto" hangingPunct="1">
              <a:spcBef>
                <a:spcPts val="0"/>
              </a:spcBef>
              <a:spcAft>
                <a:spcPts val="0"/>
              </a:spcAft>
              <a:defRPr/>
            </a:pPr>
            <a:r>
              <a:rPr lang="es-GT" sz="3600" b="1" kern="0" noProof="0" dirty="0">
                <a:ea typeface="ＭＳ Ｐゴシック" pitchFamily="34" charset="-128"/>
                <a:cs typeface="+mn-cs"/>
              </a:rPr>
              <a:t>Presentar</a:t>
            </a:r>
          </a:p>
        </p:txBody>
      </p:sp>
      <p:sp>
        <p:nvSpPr>
          <p:cNvPr id="18" name="Right Arrow 26">
            <a:extLst>
              <a:ext uri="{FF2B5EF4-FFF2-40B4-BE49-F238E27FC236}">
                <a16:creationId xmlns:a16="http://schemas.microsoft.com/office/drawing/2014/main" id="{FF3C0004-2867-C47D-3590-BF5D035069B4}"/>
              </a:ext>
            </a:extLst>
          </p:cNvPr>
          <p:cNvSpPr/>
          <p:nvPr/>
        </p:nvSpPr>
        <p:spPr>
          <a:xfrm>
            <a:off x="4208671" y="2140487"/>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
        <p:nvSpPr>
          <p:cNvPr id="19" name="Right Arrow 27">
            <a:extLst>
              <a:ext uri="{FF2B5EF4-FFF2-40B4-BE49-F238E27FC236}">
                <a16:creationId xmlns:a16="http://schemas.microsoft.com/office/drawing/2014/main" id="{3C6475D5-434C-FB0C-C63C-39B124C433BA}"/>
              </a:ext>
            </a:extLst>
          </p:cNvPr>
          <p:cNvSpPr/>
          <p:nvPr/>
        </p:nvSpPr>
        <p:spPr>
          <a:xfrm>
            <a:off x="7183233" y="2140487"/>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Tree>
    <p:extLst>
      <p:ext uri="{BB962C8B-B14F-4D97-AF65-F5344CB8AC3E}">
        <p14:creationId xmlns:p14="http://schemas.microsoft.com/office/powerpoint/2010/main" val="20484458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2"/>
          </p:nvPr>
        </p:nvSpPr>
        <p:spPr/>
        <p:txBody>
          <a:bodyPr/>
          <a:lstStyle/>
          <a:p>
            <a:r>
              <a:rPr lang="es-GT" noProof="0" dirty="0"/>
              <a:t>Hacer:</a:t>
            </a:r>
          </a:p>
          <a:p>
            <a:pPr lvl="1"/>
            <a:r>
              <a:rPr lang="es-GT" noProof="0" dirty="0"/>
              <a:t>Establecer contacto visual con la audiencia</a:t>
            </a:r>
          </a:p>
          <a:p>
            <a:pPr lvl="1"/>
            <a:r>
              <a:rPr lang="es-GT" noProof="0" dirty="0"/>
              <a:t>Hablar despacio, con claridad y de forma audible</a:t>
            </a:r>
          </a:p>
          <a:p>
            <a:pPr lvl="1"/>
            <a:r>
              <a:rPr lang="es-GT" noProof="0" dirty="0"/>
              <a:t>¡Practicar!</a:t>
            </a:r>
          </a:p>
          <a:p>
            <a:r>
              <a:rPr lang="es-GT" noProof="0" dirty="0"/>
              <a:t>No hacer:</a:t>
            </a:r>
          </a:p>
          <a:p>
            <a:pPr lvl="1"/>
            <a:r>
              <a:rPr lang="es-GT" noProof="0" dirty="0"/>
              <a:t>Leer directamente de diapositivas o notas</a:t>
            </a:r>
          </a:p>
          <a:p>
            <a:pPr lvl="1"/>
            <a:r>
              <a:rPr lang="es-GT" noProof="0" dirty="0"/>
              <a:t>Dar la espalda al público</a:t>
            </a:r>
          </a:p>
          <a:p>
            <a:pPr lvl="1"/>
            <a:r>
              <a:rPr lang="es-GT" noProof="0" dirty="0"/>
              <a:t>Parecer desinteresado u hostil </a:t>
            </a:r>
          </a:p>
          <a:p>
            <a:pPr lvl="1"/>
            <a:r>
              <a:rPr lang="es-GT" noProof="0" dirty="0"/>
              <a:t>Utilizar palabras de relleno o inquietarse</a:t>
            </a:r>
          </a:p>
          <a:p>
            <a:pPr lvl="1"/>
            <a:endParaRPr lang="en-US" dirty="0"/>
          </a:p>
        </p:txBody>
      </p:sp>
      <p:sp>
        <p:nvSpPr>
          <p:cNvPr id="2" name="Title 1">
            <a:extLst>
              <a:ext uri="{FF2B5EF4-FFF2-40B4-BE49-F238E27FC236}">
                <a16:creationId xmlns:a16="http://schemas.microsoft.com/office/drawing/2014/main" id="{61B9FA3E-DB00-4F55-BFF1-40E814CCC4E8}"/>
              </a:ext>
            </a:extLst>
          </p:cNvPr>
          <p:cNvSpPr>
            <a:spLocks noGrp="1"/>
          </p:cNvSpPr>
          <p:nvPr>
            <p:ph type="title"/>
          </p:nvPr>
        </p:nvSpPr>
        <p:spPr/>
        <p:txBody>
          <a:bodyPr/>
          <a:lstStyle/>
          <a:p>
            <a:r>
              <a:rPr lang="en-US"/>
              <a:t>Resumen: Técnicas para hablar en público</a:t>
            </a:r>
          </a:p>
        </p:txBody>
      </p:sp>
    </p:spTree>
    <p:extLst>
      <p:ext uri="{BB962C8B-B14F-4D97-AF65-F5344CB8AC3E}">
        <p14:creationId xmlns:p14="http://schemas.microsoft.com/office/powerpoint/2010/main" val="35977542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2"/>
          </p:nvPr>
        </p:nvSpPr>
        <p:spPr/>
        <p:txBody>
          <a:bodyPr/>
          <a:lstStyle/>
          <a:p>
            <a:pPr lvl="0"/>
            <a:r>
              <a:rPr lang="es-GT" noProof="0" dirty="0"/>
              <a:t>¿Qué técnicas de presentación son eficaces?</a:t>
            </a:r>
          </a:p>
          <a:p>
            <a:pPr lvl="0"/>
            <a:r>
              <a:rPr lang="es-GT" noProof="0" dirty="0"/>
              <a:t>¿Qué puede distraer o aburrir?</a:t>
            </a:r>
          </a:p>
          <a:p>
            <a:r>
              <a:rPr lang="es-GT" noProof="0" dirty="0"/>
              <a:t>¿Qué técnica es más importante que practique antes de la presentación del Taller 3?</a:t>
            </a:r>
          </a:p>
          <a:p>
            <a:endParaRPr lang="en-US" dirty="0"/>
          </a:p>
          <a:p>
            <a:pPr marL="0" indent="0">
              <a:buNone/>
            </a:pPr>
            <a:endParaRPr lang="en-US" dirty="0"/>
          </a:p>
        </p:txBody>
      </p:sp>
      <p:sp>
        <p:nvSpPr>
          <p:cNvPr id="2" name="Title 1">
            <a:extLst>
              <a:ext uri="{FF2B5EF4-FFF2-40B4-BE49-F238E27FC236}">
                <a16:creationId xmlns:a16="http://schemas.microsoft.com/office/drawing/2014/main" id="{D831344B-656E-4E34-BBC2-2E2C396379F3}"/>
              </a:ext>
            </a:extLst>
          </p:cNvPr>
          <p:cNvSpPr>
            <a:spLocks noGrp="1"/>
          </p:cNvSpPr>
          <p:nvPr>
            <p:ph type="title"/>
          </p:nvPr>
        </p:nvSpPr>
        <p:spPr/>
        <p:txBody>
          <a:bodyPr/>
          <a:lstStyle/>
          <a:p>
            <a:r>
              <a:rPr lang="es-GT" noProof="0" dirty="0"/>
              <a:t>¿Cómo aplicar lo aprendido?</a:t>
            </a:r>
          </a:p>
        </p:txBody>
      </p:sp>
    </p:spTree>
    <p:extLst>
      <p:ext uri="{BB962C8B-B14F-4D97-AF65-F5344CB8AC3E}">
        <p14:creationId xmlns:p14="http://schemas.microsoft.com/office/powerpoint/2010/main" val="14809362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6B1096-03AF-4B95-B4B4-752AC365BA9A}"/>
              </a:ext>
            </a:extLst>
          </p:cNvPr>
          <p:cNvSpPr>
            <a:spLocks noGrp="1"/>
          </p:cNvSpPr>
          <p:nvPr>
            <p:ph sz="half" idx="2"/>
          </p:nvPr>
        </p:nvSpPr>
        <p:spPr/>
        <p:txBody>
          <a:bodyPr/>
          <a:lstStyle/>
          <a:p>
            <a:r>
              <a:rPr lang="es-GT" noProof="0" dirty="0"/>
              <a:t>Durante el trabajo de campo 2:</a:t>
            </a:r>
          </a:p>
          <a:p>
            <a:pPr lvl="1"/>
            <a:r>
              <a:rPr lang="es-GT" noProof="0" dirty="0"/>
              <a:t>Tome nota de las ideas y acontecimientos que desee incluir en </a:t>
            </a:r>
            <a:br>
              <a:rPr lang="es-GT" noProof="0" dirty="0"/>
            </a:br>
            <a:r>
              <a:rPr lang="es-GT" noProof="0" dirty="0"/>
              <a:t>su presentación</a:t>
            </a:r>
          </a:p>
          <a:p>
            <a:pPr lvl="1"/>
            <a:r>
              <a:rPr lang="es-GT" noProof="0" dirty="0"/>
              <a:t>Recuerde los puntos clave tratados en la sesión de PowerPoint</a:t>
            </a:r>
          </a:p>
          <a:p>
            <a:pPr lvl="1"/>
            <a:r>
              <a:rPr lang="es-GT" noProof="0" dirty="0"/>
              <a:t>Si es posible, tome fotos de las actividades de investigación del brote</a:t>
            </a:r>
          </a:p>
          <a:p>
            <a:pPr lvl="1"/>
            <a:r>
              <a:rPr lang="es-GT" noProof="0" dirty="0"/>
              <a:t>Practique estas habilidades para hablar en público cuando se dirija a cualquier grupo</a:t>
            </a:r>
          </a:p>
          <a:p>
            <a:pPr lvl="1"/>
            <a:r>
              <a:rPr lang="es-GT" noProof="0" dirty="0"/>
              <a:t>Practique su presentación delante de otras personas</a:t>
            </a:r>
          </a:p>
          <a:p>
            <a:pPr marL="0" indent="0">
              <a:buNone/>
            </a:pPr>
            <a:endParaRPr lang="en-US" dirty="0"/>
          </a:p>
        </p:txBody>
      </p:sp>
      <p:sp>
        <p:nvSpPr>
          <p:cNvPr id="3" name="Title 2">
            <a:extLst>
              <a:ext uri="{FF2B5EF4-FFF2-40B4-BE49-F238E27FC236}">
                <a16:creationId xmlns:a16="http://schemas.microsoft.com/office/drawing/2014/main" id="{91E7A7D2-1F5D-41C5-BA9B-2DDC620E37CD}"/>
              </a:ext>
            </a:extLst>
          </p:cNvPr>
          <p:cNvSpPr>
            <a:spLocks noGrp="1"/>
          </p:cNvSpPr>
          <p:nvPr>
            <p:ph type="title"/>
          </p:nvPr>
        </p:nvSpPr>
        <p:spPr/>
        <p:txBody>
          <a:bodyPr/>
          <a:lstStyle/>
          <a:p>
            <a:r>
              <a:rPr lang="en-US"/>
              <a:t>Próximos pasos</a:t>
            </a:r>
          </a:p>
        </p:txBody>
      </p:sp>
    </p:spTree>
    <p:extLst>
      <p:ext uri="{BB962C8B-B14F-4D97-AF65-F5344CB8AC3E}">
        <p14:creationId xmlns:p14="http://schemas.microsoft.com/office/powerpoint/2010/main" val="16301788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r>
              <a:rPr lang="es-GT" noProof="0" dirty="0"/>
              <a:t>Describir las características de una presentación sólida</a:t>
            </a:r>
          </a:p>
          <a:p>
            <a:pPr lvl="1">
              <a:spcBef>
                <a:spcPts val="0"/>
              </a:spcBef>
            </a:pPr>
            <a:r>
              <a:rPr lang="es-GT" sz="2400" b="1" noProof="0" dirty="0">
                <a:solidFill>
                  <a:srgbClr val="00953A"/>
                </a:solidFill>
              </a:rPr>
              <a:t>Contenido eficaz</a:t>
            </a:r>
          </a:p>
          <a:p>
            <a:pPr lvl="1">
              <a:spcBef>
                <a:spcPts val="0"/>
              </a:spcBef>
            </a:pPr>
            <a:r>
              <a:rPr lang="es-GT" sz="2400" b="1" noProof="0" dirty="0">
                <a:solidFill>
                  <a:srgbClr val="00953A"/>
                </a:solidFill>
              </a:rPr>
              <a:t>Diseño claro</a:t>
            </a:r>
          </a:p>
          <a:p>
            <a:pPr lvl="1">
              <a:spcBef>
                <a:spcPts val="0"/>
              </a:spcBef>
            </a:pPr>
            <a:r>
              <a:rPr lang="es-GT" sz="2400" b="1" noProof="0" dirty="0">
                <a:solidFill>
                  <a:srgbClr val="00953A"/>
                </a:solidFill>
              </a:rPr>
              <a:t>Entrega limpia</a:t>
            </a:r>
            <a:endParaRPr lang="es-GT" b="1" noProof="0" dirty="0">
              <a:solidFill>
                <a:srgbClr val="00953A"/>
              </a:solidFill>
            </a:endParaRPr>
          </a:p>
          <a:p>
            <a:r>
              <a:rPr lang="es-GT" noProof="0" dirty="0"/>
              <a:t>Enumerar los pasos de la estrategia de presentación</a:t>
            </a:r>
          </a:p>
          <a:p>
            <a:pPr lvl="1">
              <a:spcBef>
                <a:spcPts val="0"/>
              </a:spcBef>
            </a:pPr>
            <a:r>
              <a:rPr lang="es-GT" sz="2400" b="1" noProof="0" dirty="0">
                <a:solidFill>
                  <a:srgbClr val="00953A"/>
                </a:solidFill>
              </a:rPr>
              <a:t>Planificar. Preparar. Presentar.</a:t>
            </a:r>
            <a:endParaRPr lang="es-GT" noProof="0" dirty="0"/>
          </a:p>
          <a:p>
            <a:r>
              <a:rPr lang="es-GT" noProof="0" dirty="0"/>
              <a:t>Desarrollar un SOCO / OUCC</a:t>
            </a:r>
          </a:p>
          <a:p>
            <a:pPr lvl="1"/>
            <a:r>
              <a:rPr lang="es-GT" sz="2400" b="1" noProof="0" dirty="0">
                <a:solidFill>
                  <a:srgbClr val="00953A"/>
                </a:solidFill>
              </a:rPr>
              <a:t>Un </a:t>
            </a:r>
            <a:r>
              <a:rPr lang="es-GT" b="1" dirty="0">
                <a:solidFill>
                  <a:srgbClr val="00953A"/>
                </a:solidFill>
              </a:rPr>
              <a:t>objetivo único y central de </a:t>
            </a:r>
            <a:r>
              <a:rPr lang="es-GT" sz="2400" b="1" noProof="0" dirty="0">
                <a:solidFill>
                  <a:srgbClr val="00953A"/>
                </a:solidFill>
              </a:rPr>
              <a:t>comunicación</a:t>
            </a:r>
            <a:endParaRPr lang="en-US" sz="2400" dirty="0"/>
          </a:p>
        </p:txBody>
      </p:sp>
      <p:sp>
        <p:nvSpPr>
          <p:cNvPr id="3" name="Title 2">
            <a:extLst>
              <a:ext uri="{FF2B5EF4-FFF2-40B4-BE49-F238E27FC236}">
                <a16:creationId xmlns:a16="http://schemas.microsoft.com/office/drawing/2014/main" id="{E4C7C6D3-526F-3E79-9C88-F1F8275804C1}"/>
              </a:ext>
            </a:extLst>
          </p:cNvPr>
          <p:cNvSpPr>
            <a:spLocks noGrp="1"/>
          </p:cNvSpPr>
          <p:nvPr>
            <p:ph type="title"/>
          </p:nvPr>
        </p:nvSpPr>
        <p:spPr/>
        <p:txBody>
          <a:bodyPr/>
          <a:lstStyle/>
          <a:p>
            <a:r>
              <a:rPr lang="es-GT" noProof="0" dirty="0"/>
              <a:t>Resumen (1/2)</a:t>
            </a:r>
          </a:p>
        </p:txBody>
      </p:sp>
    </p:spTree>
    <p:extLst>
      <p:ext uri="{BB962C8B-B14F-4D97-AF65-F5344CB8AC3E}">
        <p14:creationId xmlns:p14="http://schemas.microsoft.com/office/powerpoint/2010/main" val="197755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FBBB7B-4430-0BBC-BFD3-59CA47DBBCEE}"/>
              </a:ext>
            </a:extLst>
          </p:cNvPr>
          <p:cNvSpPr>
            <a:spLocks noGrp="1"/>
          </p:cNvSpPr>
          <p:nvPr>
            <p:ph sz="half" idx="2"/>
          </p:nvPr>
        </p:nvSpPr>
        <p:spPr/>
        <p:txBody>
          <a:bodyPr/>
          <a:lstStyle/>
          <a:p>
            <a:r>
              <a:rPr lang="es-GT" noProof="0" dirty="0"/>
              <a:t>Describir y organizar una presentación utilizando la estructura tradicional de una presentación técnica.</a:t>
            </a:r>
          </a:p>
          <a:p>
            <a:pPr lvl="1">
              <a:spcBef>
                <a:spcPts val="0"/>
              </a:spcBef>
            </a:pPr>
            <a:r>
              <a:rPr lang="es-GT" sz="2400" b="1" noProof="0" dirty="0">
                <a:solidFill>
                  <a:srgbClr val="00953A"/>
                </a:solidFill>
              </a:rPr>
              <a:t>(Título)</a:t>
            </a:r>
          </a:p>
          <a:p>
            <a:pPr lvl="1">
              <a:spcBef>
                <a:spcPts val="0"/>
              </a:spcBef>
            </a:pPr>
            <a:r>
              <a:rPr lang="es-GT" sz="2400" b="1" noProof="0" dirty="0">
                <a:solidFill>
                  <a:srgbClr val="00953A"/>
                </a:solidFill>
              </a:rPr>
              <a:t>Introducción</a:t>
            </a:r>
          </a:p>
          <a:p>
            <a:pPr lvl="1">
              <a:spcBef>
                <a:spcPts val="0"/>
              </a:spcBef>
            </a:pPr>
            <a:r>
              <a:rPr lang="es-GT" sz="2400" b="1" noProof="0" dirty="0">
                <a:solidFill>
                  <a:srgbClr val="00953A"/>
                </a:solidFill>
              </a:rPr>
              <a:t>Métodos </a:t>
            </a:r>
          </a:p>
          <a:p>
            <a:pPr lvl="1">
              <a:spcBef>
                <a:spcPts val="0"/>
              </a:spcBef>
            </a:pPr>
            <a:r>
              <a:rPr lang="es-GT" sz="2400" b="1" noProof="0" dirty="0">
                <a:solidFill>
                  <a:srgbClr val="00953A"/>
                </a:solidFill>
              </a:rPr>
              <a:t>Resultados</a:t>
            </a:r>
          </a:p>
          <a:p>
            <a:pPr lvl="1">
              <a:spcBef>
                <a:spcPts val="0"/>
              </a:spcBef>
            </a:pPr>
            <a:r>
              <a:rPr lang="es-GT" sz="2400" b="1" noProof="0" dirty="0">
                <a:solidFill>
                  <a:srgbClr val="00953A"/>
                </a:solidFill>
              </a:rPr>
              <a:t>Discusión</a:t>
            </a:r>
          </a:p>
          <a:p>
            <a:pPr lvl="1">
              <a:spcBef>
                <a:spcPts val="0"/>
              </a:spcBef>
            </a:pPr>
            <a:r>
              <a:rPr lang="es-GT" sz="2400" b="1" noProof="0" dirty="0">
                <a:solidFill>
                  <a:srgbClr val="00953A"/>
                </a:solidFill>
              </a:rPr>
              <a:t>(Agradecimientos)</a:t>
            </a:r>
          </a:p>
          <a:p>
            <a:r>
              <a:rPr lang="es-GT" noProof="0" dirty="0"/>
              <a:t>Realizar una breve presentación ante una audiencia</a:t>
            </a:r>
            <a:endParaRPr lang="es-GT" b="1" noProof="0" dirty="0">
              <a:solidFill>
                <a:srgbClr val="00953A"/>
              </a:solidFill>
            </a:endParaRPr>
          </a:p>
          <a:p>
            <a:pPr marL="0" indent="0">
              <a:buNone/>
            </a:pPr>
            <a:endParaRPr lang="en-US" dirty="0"/>
          </a:p>
          <a:p>
            <a:pPr marL="0" indent="0">
              <a:buNone/>
            </a:pPr>
            <a:endParaRPr lang="fr-FR" dirty="0"/>
          </a:p>
        </p:txBody>
      </p:sp>
      <p:sp>
        <p:nvSpPr>
          <p:cNvPr id="2" name="Title 1">
            <a:extLst>
              <a:ext uri="{FF2B5EF4-FFF2-40B4-BE49-F238E27FC236}">
                <a16:creationId xmlns:a16="http://schemas.microsoft.com/office/drawing/2014/main" id="{ED512505-F041-BAB1-D4F1-170D728009D9}"/>
              </a:ext>
            </a:extLst>
          </p:cNvPr>
          <p:cNvSpPr>
            <a:spLocks noGrp="1"/>
          </p:cNvSpPr>
          <p:nvPr>
            <p:ph type="title"/>
          </p:nvPr>
        </p:nvSpPr>
        <p:spPr/>
        <p:txBody>
          <a:bodyPr/>
          <a:lstStyle/>
          <a:p>
            <a:r>
              <a:rPr lang="en-US"/>
              <a:t>Resumen (2/2) </a:t>
            </a:r>
            <a:endParaRPr lang="fr-FR"/>
          </a:p>
        </p:txBody>
      </p:sp>
    </p:spTree>
    <p:extLst>
      <p:ext uri="{BB962C8B-B14F-4D97-AF65-F5344CB8AC3E}">
        <p14:creationId xmlns:p14="http://schemas.microsoft.com/office/powerpoint/2010/main" val="1205855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E039C3-2D3B-56F6-6C05-CE7A78B4E1BD}"/>
              </a:ext>
            </a:extLst>
          </p:cNvPr>
          <p:cNvSpPr>
            <a:spLocks noGrp="1"/>
          </p:cNvSpPr>
          <p:nvPr>
            <p:ph sz="half" idx="2"/>
          </p:nvPr>
        </p:nvSpPr>
        <p:spPr/>
        <p:txBody>
          <a:bodyPr/>
          <a:lstStyle/>
          <a:p>
            <a:pPr marL="457200" indent="-457200"/>
            <a:r>
              <a:rPr lang="es-GT" dirty="0"/>
              <a:t>Describir las características de una presentación sólida</a:t>
            </a:r>
          </a:p>
          <a:p>
            <a:pPr marL="457200" indent="-457200"/>
            <a:r>
              <a:rPr lang="es-GT" dirty="0"/>
              <a:t>Enumerar los pasos de la estrategia de presentación </a:t>
            </a:r>
          </a:p>
          <a:p>
            <a:pPr marL="457200" indent="-457200"/>
            <a:r>
              <a:rPr lang="es-GT" dirty="0"/>
              <a:t>Desarrollar un objetivo único y central de comunicación (SOCO, por sus siglas en inglés)</a:t>
            </a:r>
          </a:p>
          <a:p>
            <a:pPr marL="457200" indent="-457200"/>
            <a:r>
              <a:rPr lang="es-GT" dirty="0"/>
              <a:t>Describir y organizar una presentación utilizando la estructura tradicional de una presentación técnica.</a:t>
            </a:r>
          </a:p>
          <a:p>
            <a:pPr marL="457200" indent="-457200"/>
            <a:r>
              <a:rPr lang="es-GT" dirty="0"/>
              <a:t>Realizar una breve presentación ante un público determinado</a:t>
            </a:r>
            <a:endParaRPr lang="en-US" dirty="0"/>
          </a:p>
          <a:p>
            <a:pPr marL="0" indent="0">
              <a:buNone/>
            </a:pPr>
            <a:endParaRPr lang="fr-FR" dirty="0"/>
          </a:p>
        </p:txBody>
      </p:sp>
      <p:sp>
        <p:nvSpPr>
          <p:cNvPr id="2" name="Title 1">
            <a:extLst>
              <a:ext uri="{FF2B5EF4-FFF2-40B4-BE49-F238E27FC236}">
                <a16:creationId xmlns:a16="http://schemas.microsoft.com/office/drawing/2014/main" id="{FA391CDB-9AEC-A1D9-58B9-EA95EB537898}"/>
              </a:ext>
            </a:extLst>
          </p:cNvPr>
          <p:cNvSpPr>
            <a:spLocks noGrp="1"/>
          </p:cNvSpPr>
          <p:nvPr>
            <p:ph type="title"/>
          </p:nvPr>
        </p:nvSpPr>
        <p:spPr/>
        <p:txBody>
          <a:bodyPr/>
          <a:lstStyle/>
          <a:p>
            <a:r>
              <a:rPr lang="es-GT" noProof="0" dirty="0"/>
              <a:t>Revisión de los objetivos</a:t>
            </a:r>
          </a:p>
        </p:txBody>
      </p:sp>
      <p:sp>
        <p:nvSpPr>
          <p:cNvPr id="4" name="TextBox 3">
            <a:extLst>
              <a:ext uri="{FF2B5EF4-FFF2-40B4-BE49-F238E27FC236}">
                <a16:creationId xmlns:a16="http://schemas.microsoft.com/office/drawing/2014/main" id="{546406E1-80FF-9452-397F-4C1B33697291}"/>
              </a:ext>
            </a:extLst>
          </p:cNvPr>
          <p:cNvSpPr txBox="1"/>
          <p:nvPr/>
        </p:nvSpPr>
        <p:spPr>
          <a:xfrm>
            <a:off x="4131013" y="5786141"/>
            <a:ext cx="3289683" cy="769441"/>
          </a:xfrm>
          <a:prstGeom prst="rect">
            <a:avLst/>
          </a:prstGeom>
          <a:noFill/>
        </p:spPr>
        <p:txBody>
          <a:bodyPr wrap="none" rtlCol="0">
            <a:spAutoFit/>
          </a:bodyPr>
          <a:lstStyle/>
          <a:p>
            <a:r>
              <a:rPr lang="en-US" sz="4400" b="1">
                <a:solidFill>
                  <a:srgbClr val="00953A"/>
                </a:solidFill>
                <a:latin typeface="+mn-lt"/>
              </a:rPr>
              <a:t>¿Preguntas?</a:t>
            </a:r>
            <a:endParaRPr lang="fr-FR" sz="4400" b="1">
              <a:solidFill>
                <a:srgbClr val="00953A"/>
              </a:solidFill>
              <a:latin typeface="+mn-lt"/>
            </a:endParaRPr>
          </a:p>
        </p:txBody>
      </p:sp>
    </p:spTree>
    <p:extLst>
      <p:ext uri="{BB962C8B-B14F-4D97-AF65-F5344CB8AC3E}">
        <p14:creationId xmlns:p14="http://schemas.microsoft.com/office/powerpoint/2010/main" val="2811515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974E9-DD6F-75B8-0A31-87749D5E1603}"/>
              </a:ext>
            </a:extLst>
          </p:cNvPr>
          <p:cNvSpPr>
            <a:spLocks noGrp="1"/>
          </p:cNvSpPr>
          <p:nvPr>
            <p:ph type="title"/>
          </p:nvPr>
        </p:nvSpPr>
        <p:spPr>
          <a:xfrm>
            <a:off x="838200" y="0"/>
            <a:ext cx="9752215" cy="1257300"/>
          </a:xfrm>
        </p:spPr>
        <p:txBody>
          <a:bodyPr/>
          <a:lstStyle/>
          <a:p>
            <a:r>
              <a:rPr lang="es-GT" noProof="0" dirty="0"/>
              <a:t>¿Qué hace que una presentación </a:t>
            </a:r>
            <a:br>
              <a:rPr lang="es-GT" noProof="0" dirty="0"/>
            </a:br>
            <a:r>
              <a:rPr lang="es-GT" noProof="0" dirty="0"/>
              <a:t>sea mala?</a:t>
            </a:r>
          </a:p>
        </p:txBody>
      </p:sp>
      <p:sp>
        <p:nvSpPr>
          <p:cNvPr id="3" name="Content Placeholder 2">
            <a:extLst>
              <a:ext uri="{FF2B5EF4-FFF2-40B4-BE49-F238E27FC236}">
                <a16:creationId xmlns:a16="http://schemas.microsoft.com/office/drawing/2014/main" id="{AC45B334-3DA3-D617-5538-E2327C49F270}"/>
              </a:ext>
            </a:extLst>
          </p:cNvPr>
          <p:cNvSpPr>
            <a:spLocks noGrp="1"/>
          </p:cNvSpPr>
          <p:nvPr>
            <p:ph sz="half" idx="2"/>
          </p:nvPr>
        </p:nvSpPr>
        <p:spPr/>
        <p:txBody>
          <a:bodyPr anchor="ctr"/>
          <a:lstStyle/>
          <a:p>
            <a:pPr marL="0" indent="0" algn="ctr">
              <a:buNone/>
            </a:pPr>
            <a:r>
              <a:rPr lang="en-US" dirty="0"/>
              <a:t>¿Qué hace que sea difícil </a:t>
            </a:r>
            <a:r>
              <a:rPr lang="en-US" b="1" dirty="0"/>
              <a:t>prestar atención a </a:t>
            </a:r>
            <a:r>
              <a:rPr lang="en-US" dirty="0"/>
              <a:t>una presentación?</a:t>
            </a:r>
          </a:p>
        </p:txBody>
      </p:sp>
    </p:spTree>
    <p:extLst>
      <p:ext uri="{BB962C8B-B14F-4D97-AF65-F5344CB8AC3E}">
        <p14:creationId xmlns:p14="http://schemas.microsoft.com/office/powerpoint/2010/main" val="3575835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BA23A7-EE00-83B5-9742-FF05F0E2B438}"/>
              </a:ext>
            </a:extLst>
          </p:cNvPr>
          <p:cNvSpPr>
            <a:spLocks noGrp="1"/>
          </p:cNvSpPr>
          <p:nvPr>
            <p:ph type="title"/>
          </p:nvPr>
        </p:nvSpPr>
        <p:spPr>
          <a:xfrm>
            <a:off x="838200" y="0"/>
            <a:ext cx="9944100" cy="1257300"/>
          </a:xfrm>
        </p:spPr>
        <p:txBody>
          <a:bodyPr/>
          <a:lstStyle/>
          <a:p>
            <a:r>
              <a:rPr lang="es-GT" noProof="0" dirty="0"/>
              <a:t>¿En qué consiste una </a:t>
            </a:r>
            <a:br>
              <a:rPr lang="es-GT" noProof="0" dirty="0"/>
            </a:br>
            <a:r>
              <a:rPr lang="es-GT" noProof="0" dirty="0"/>
              <a:t>buena presentación?</a:t>
            </a:r>
            <a:br>
              <a:rPr lang="es-GT" noProof="0" dirty="0"/>
            </a:br>
            <a:endParaRPr lang="es-GT" noProof="0" dirty="0"/>
          </a:p>
        </p:txBody>
      </p:sp>
      <p:sp>
        <p:nvSpPr>
          <p:cNvPr id="4" name="Content Placeholder 3">
            <a:extLst>
              <a:ext uri="{FF2B5EF4-FFF2-40B4-BE49-F238E27FC236}">
                <a16:creationId xmlns:a16="http://schemas.microsoft.com/office/drawing/2014/main" id="{E959E14D-107C-2D7C-7312-CA8F3FBEDD54}"/>
              </a:ext>
            </a:extLst>
          </p:cNvPr>
          <p:cNvSpPr>
            <a:spLocks noGrp="1"/>
          </p:cNvSpPr>
          <p:nvPr>
            <p:ph sz="half" idx="2"/>
          </p:nvPr>
        </p:nvSpPr>
        <p:spPr/>
        <p:txBody>
          <a:bodyPr anchor="ctr"/>
          <a:lstStyle/>
          <a:p>
            <a:pPr marL="0" indent="0" algn="ctr">
              <a:buNone/>
            </a:pPr>
            <a:r>
              <a:rPr lang="es-GT" noProof="0" dirty="0"/>
              <a:t>Imagine que está escuchando una presentación a medias…</a:t>
            </a:r>
            <a:br>
              <a:rPr lang="es-GT" noProof="0" dirty="0"/>
            </a:br>
            <a:r>
              <a:rPr lang="es-GT" noProof="0" dirty="0"/>
              <a:t>Pero entonces algo capta toda su atención. </a:t>
            </a:r>
            <a:r>
              <a:rPr lang="es-GT" b="1" noProof="0" dirty="0"/>
              <a:t>¿Qué puede provocar ese cambio?</a:t>
            </a:r>
          </a:p>
          <a:p>
            <a:pPr algn="ctr"/>
            <a:endParaRPr lang="es-GT" b="1" noProof="0" dirty="0"/>
          </a:p>
          <a:p>
            <a:pPr marL="0" indent="0" algn="ctr">
              <a:buNone/>
            </a:pPr>
            <a:r>
              <a:rPr lang="es-GT" noProof="0" dirty="0"/>
              <a:t>¿Qué más puede hacer un buen orador para convertir un tema aburrido o árido en una presentación interesante?</a:t>
            </a:r>
          </a:p>
        </p:txBody>
      </p:sp>
    </p:spTree>
    <p:extLst>
      <p:ext uri="{BB962C8B-B14F-4D97-AF65-F5344CB8AC3E}">
        <p14:creationId xmlns:p14="http://schemas.microsoft.com/office/powerpoint/2010/main" val="925816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8108-9114-4F38-840E-52412B30F9C1}"/>
              </a:ext>
            </a:extLst>
          </p:cNvPr>
          <p:cNvSpPr>
            <a:spLocks noGrp="1"/>
          </p:cNvSpPr>
          <p:nvPr>
            <p:ph type="title"/>
          </p:nvPr>
        </p:nvSpPr>
        <p:spPr/>
        <p:txBody>
          <a:bodyPr/>
          <a:lstStyle/>
          <a:p>
            <a:r>
              <a:rPr lang="es-GT" noProof="0" dirty="0"/>
              <a:t>Características de una buena presentación</a:t>
            </a:r>
          </a:p>
        </p:txBody>
      </p:sp>
      <p:grpSp>
        <p:nvGrpSpPr>
          <p:cNvPr id="5" name="Group 4">
            <a:extLst>
              <a:ext uri="{FF2B5EF4-FFF2-40B4-BE49-F238E27FC236}">
                <a16:creationId xmlns:a16="http://schemas.microsoft.com/office/drawing/2014/main" id="{3AA26E34-4263-29A5-B67A-1B6FBBEB283F}"/>
              </a:ext>
            </a:extLst>
          </p:cNvPr>
          <p:cNvGrpSpPr/>
          <p:nvPr/>
        </p:nvGrpSpPr>
        <p:grpSpPr>
          <a:xfrm>
            <a:off x="1691148" y="3230733"/>
            <a:ext cx="8809704" cy="1015663"/>
            <a:chOff x="2250428" y="2931930"/>
            <a:chExt cx="7687322" cy="1015663"/>
          </a:xfrm>
        </p:grpSpPr>
        <p:sp>
          <p:nvSpPr>
            <p:cNvPr id="29" name="Rounded Rectangle 28"/>
            <p:cNvSpPr/>
            <p:nvPr/>
          </p:nvSpPr>
          <p:spPr>
            <a:xfrm>
              <a:off x="2250428" y="3036059"/>
              <a:ext cx="7687322" cy="841248"/>
            </a:xfrm>
            <a:prstGeom prst="roundRect">
              <a:avLst/>
            </a:prstGeom>
            <a:noFill/>
            <a:ln w="28575" cap="flat" cmpd="sng" algn="ctr">
              <a:solidFill>
                <a:srgbClr val="008000"/>
              </a:solidFill>
              <a:prstDash val="solid"/>
            </a:ln>
            <a:effectLst/>
          </p:spPr>
          <p:txBody>
            <a:bodyPr rtlCol="0" anchor="ctr"/>
            <a:lstStyle/>
            <a:p>
              <a:pPr marL="736600" lvl="1" defTabSz="682625" eaLnBrk="1" fontAlgn="auto" hangingPunct="1">
                <a:spcBef>
                  <a:spcPts val="0"/>
                </a:spcBef>
                <a:spcAft>
                  <a:spcPts val="0"/>
                </a:spcAft>
                <a:defRPr/>
              </a:pPr>
              <a:r>
                <a:rPr lang="es-GT" sz="2800" b="1" kern="0" noProof="0" dirty="0">
                  <a:solidFill>
                    <a:srgbClr val="00953A"/>
                  </a:solidFill>
                  <a:latin typeface="Arial" panose="020B0604020202020204" pitchFamily="34" charset="0"/>
                  <a:ea typeface="ＭＳ Ｐゴシック" pitchFamily="34" charset="-128"/>
                </a:rPr>
                <a:t>Diseño claro </a:t>
              </a:r>
              <a:r>
                <a:rPr lang="es-GT" sz="2800" b="1" kern="0" noProof="0" dirty="0">
                  <a:latin typeface="Arial" panose="020B0604020202020204" pitchFamily="34" charset="0"/>
                  <a:ea typeface="ＭＳ Ｐゴシック" pitchFamily="34" charset="-128"/>
                </a:rPr>
                <a:t>mediante material de </a:t>
              </a:r>
              <a:br>
                <a:rPr lang="es-GT" sz="2800" b="1" kern="0" noProof="0" dirty="0">
                  <a:latin typeface="Arial" panose="020B0604020202020204" pitchFamily="34" charset="0"/>
                  <a:ea typeface="ＭＳ Ｐゴシック" pitchFamily="34" charset="-128"/>
                </a:rPr>
              </a:br>
              <a:r>
                <a:rPr lang="es-GT" sz="2800" b="1" kern="0" noProof="0" dirty="0">
                  <a:latin typeface="Arial" panose="020B0604020202020204" pitchFamily="34" charset="0"/>
                  <a:ea typeface="ＭＳ Ｐゴシック" pitchFamily="34" charset="-128"/>
                </a:rPr>
                <a:t>fácil lectura</a:t>
              </a:r>
            </a:p>
          </p:txBody>
        </p:sp>
        <p:sp>
          <p:nvSpPr>
            <p:cNvPr id="31" name="TextBox 30"/>
            <p:cNvSpPr txBox="1"/>
            <p:nvPr/>
          </p:nvSpPr>
          <p:spPr>
            <a:xfrm>
              <a:off x="2424806" y="2931930"/>
              <a:ext cx="513792" cy="1015663"/>
            </a:xfrm>
            <a:prstGeom prst="rect">
              <a:avLst/>
            </a:prstGeom>
            <a:noFill/>
          </p:spPr>
          <p:txBody>
            <a:bodyPr wrap="square" rtlCol="0">
              <a:spAutoFit/>
            </a:bodyPr>
            <a:lstStyle/>
            <a:p>
              <a:pPr algn="ctr"/>
              <a:r>
                <a:rPr lang="en-US" sz="6000">
                  <a:latin typeface="Franklin Gothic Medium" panose="020B0603020102020204" pitchFamily="34" charset="0"/>
                </a:rPr>
                <a:t>2</a:t>
              </a:r>
            </a:p>
          </p:txBody>
        </p:sp>
      </p:grpSp>
      <p:grpSp>
        <p:nvGrpSpPr>
          <p:cNvPr id="6" name="Group 5">
            <a:extLst>
              <a:ext uri="{FF2B5EF4-FFF2-40B4-BE49-F238E27FC236}">
                <a16:creationId xmlns:a16="http://schemas.microsoft.com/office/drawing/2014/main" id="{095A93C5-4187-2CC3-5136-C1119C5358C3}"/>
              </a:ext>
            </a:extLst>
          </p:cNvPr>
          <p:cNvGrpSpPr/>
          <p:nvPr/>
        </p:nvGrpSpPr>
        <p:grpSpPr>
          <a:xfrm>
            <a:off x="1691148" y="4577900"/>
            <a:ext cx="8809704" cy="1015663"/>
            <a:chOff x="2248884" y="3854018"/>
            <a:chExt cx="7688866" cy="1015663"/>
          </a:xfrm>
        </p:grpSpPr>
        <p:sp>
          <p:nvSpPr>
            <p:cNvPr id="30" name="Rounded Rectangle 29"/>
            <p:cNvSpPr/>
            <p:nvPr/>
          </p:nvSpPr>
          <p:spPr>
            <a:xfrm>
              <a:off x="2248884" y="3962503"/>
              <a:ext cx="7688866" cy="841248"/>
            </a:xfrm>
            <a:prstGeom prst="roundRect">
              <a:avLst/>
            </a:prstGeom>
            <a:noFill/>
            <a:ln w="28575" cap="flat" cmpd="sng" algn="ctr">
              <a:solidFill>
                <a:srgbClr val="008000"/>
              </a:solidFill>
              <a:prstDash val="solid"/>
            </a:ln>
            <a:effectLst/>
          </p:spPr>
          <p:txBody>
            <a:bodyPr rtlCol="0" anchor="ctr"/>
            <a:lstStyle/>
            <a:p>
              <a:pPr marL="749300" lvl="1" eaLnBrk="1" fontAlgn="auto" hangingPunct="1">
                <a:spcBef>
                  <a:spcPts val="0"/>
                </a:spcBef>
                <a:spcAft>
                  <a:spcPts val="0"/>
                </a:spcAft>
                <a:defRPr/>
              </a:pPr>
              <a:r>
                <a:rPr lang="es-GT" sz="2800" b="1" kern="0" noProof="0" dirty="0">
                  <a:solidFill>
                    <a:srgbClr val="00953A"/>
                  </a:solidFill>
                  <a:latin typeface="Arial" panose="020B0604020202020204" pitchFamily="34" charset="0"/>
                </a:rPr>
                <a:t>Ejecución limpia </a:t>
              </a:r>
              <a:r>
                <a:rPr lang="es-GT" sz="2800" b="1" kern="0" noProof="0" dirty="0">
                  <a:latin typeface="Arial" panose="020B0604020202020204" pitchFamily="34" charset="0"/>
                </a:rPr>
                <a:t>mediante buenas habilidades verbales</a:t>
              </a:r>
              <a:endParaRPr lang="es-GT" sz="2800" b="1" kern="0" noProof="0" dirty="0">
                <a:latin typeface="Arial" panose="020B0604020202020204" pitchFamily="34" charset="0"/>
                <a:ea typeface="ＭＳ Ｐゴシック" pitchFamily="34" charset="-128"/>
              </a:endParaRPr>
            </a:p>
          </p:txBody>
        </p:sp>
        <p:sp>
          <p:nvSpPr>
            <p:cNvPr id="32" name="TextBox 31"/>
            <p:cNvSpPr txBox="1"/>
            <p:nvPr/>
          </p:nvSpPr>
          <p:spPr>
            <a:xfrm>
              <a:off x="2454111" y="3854018"/>
              <a:ext cx="455185" cy="1015663"/>
            </a:xfrm>
            <a:prstGeom prst="rect">
              <a:avLst/>
            </a:prstGeom>
            <a:noFill/>
          </p:spPr>
          <p:txBody>
            <a:bodyPr wrap="square" rtlCol="0">
              <a:spAutoFit/>
            </a:bodyPr>
            <a:lstStyle/>
            <a:p>
              <a:pPr algn="ctr"/>
              <a:r>
                <a:rPr lang="en-US" sz="6000">
                  <a:latin typeface="Franklin Gothic Medium" panose="020B0603020102020204" pitchFamily="34" charset="0"/>
                </a:rPr>
                <a:t>3</a:t>
              </a:r>
            </a:p>
          </p:txBody>
        </p:sp>
      </p:grpSp>
      <p:grpSp>
        <p:nvGrpSpPr>
          <p:cNvPr id="4" name="Group 3">
            <a:extLst>
              <a:ext uri="{FF2B5EF4-FFF2-40B4-BE49-F238E27FC236}">
                <a16:creationId xmlns:a16="http://schemas.microsoft.com/office/drawing/2014/main" id="{0C83E0A3-2A88-FE2F-EA85-B136AFD3C0D5}"/>
              </a:ext>
            </a:extLst>
          </p:cNvPr>
          <p:cNvGrpSpPr/>
          <p:nvPr/>
        </p:nvGrpSpPr>
        <p:grpSpPr>
          <a:xfrm>
            <a:off x="1691148" y="1883566"/>
            <a:ext cx="8809704" cy="1015663"/>
            <a:chOff x="2250670" y="2012290"/>
            <a:chExt cx="7687080" cy="1015663"/>
          </a:xfrm>
        </p:grpSpPr>
        <p:sp>
          <p:nvSpPr>
            <p:cNvPr id="28" name="Rounded Rectangle 27"/>
            <p:cNvSpPr/>
            <p:nvPr/>
          </p:nvSpPr>
          <p:spPr>
            <a:xfrm>
              <a:off x="2250670" y="2111675"/>
              <a:ext cx="7687080" cy="839188"/>
            </a:xfrm>
            <a:prstGeom prst="roundRect">
              <a:avLst/>
            </a:prstGeom>
            <a:noFill/>
            <a:ln w="28575" cap="flat" cmpd="sng" algn="ctr">
              <a:solidFill>
                <a:srgbClr val="008000"/>
              </a:solidFill>
              <a:prstDash val="solid"/>
            </a:ln>
            <a:effectLst/>
          </p:spPr>
          <p:txBody>
            <a:bodyPr rtlCol="0" anchor="ctr"/>
            <a:lstStyle/>
            <a:p>
              <a:pPr marL="742950" eaLnBrk="1" fontAlgn="auto" hangingPunct="1">
                <a:spcBef>
                  <a:spcPts val="0"/>
                </a:spcBef>
                <a:spcAft>
                  <a:spcPts val="0"/>
                </a:spcAft>
                <a:defRPr/>
              </a:pPr>
              <a:r>
                <a:rPr lang="es-GT" sz="2800" b="1" kern="0" noProof="0" dirty="0">
                  <a:solidFill>
                    <a:srgbClr val="00953A"/>
                  </a:solidFill>
                  <a:latin typeface="Arial" panose="020B0604020202020204" pitchFamily="34" charset="0"/>
                </a:rPr>
                <a:t>Contenido sólido </a:t>
              </a:r>
              <a:r>
                <a:rPr lang="es-GT" sz="2800" b="1" kern="0" noProof="0" dirty="0">
                  <a:latin typeface="Arial" panose="020B0604020202020204" pitchFamily="34" charset="0"/>
                </a:rPr>
                <a:t>a través de ideas/</a:t>
              </a:r>
              <a:br>
                <a:rPr lang="es-GT" sz="2800" b="1" kern="0" noProof="0" dirty="0">
                  <a:latin typeface="Arial" panose="020B0604020202020204" pitchFamily="34" charset="0"/>
                </a:rPr>
              </a:br>
              <a:r>
                <a:rPr lang="es-GT" sz="2800" b="1" kern="0" noProof="0" dirty="0">
                  <a:latin typeface="Arial" panose="020B0604020202020204" pitchFamily="34" charset="0"/>
                </a:rPr>
                <a:t>conceptos claros</a:t>
              </a:r>
            </a:p>
          </p:txBody>
        </p:sp>
        <p:sp>
          <p:nvSpPr>
            <p:cNvPr id="33" name="TextBox 32"/>
            <p:cNvSpPr txBox="1"/>
            <p:nvPr/>
          </p:nvSpPr>
          <p:spPr>
            <a:xfrm>
              <a:off x="2394604" y="2012290"/>
              <a:ext cx="574196" cy="1015663"/>
            </a:xfrm>
            <a:prstGeom prst="rect">
              <a:avLst/>
            </a:prstGeom>
            <a:noFill/>
          </p:spPr>
          <p:txBody>
            <a:bodyPr wrap="square" rtlCol="0">
              <a:spAutoFit/>
            </a:bodyPr>
            <a:lstStyle/>
            <a:p>
              <a:r>
                <a:rPr lang="en-US" sz="6000">
                  <a:latin typeface="Franklin Gothic Medium" panose="020B0603020102020204" pitchFamily="34" charset="0"/>
                </a:rPr>
                <a:t>1</a:t>
              </a:r>
            </a:p>
          </p:txBody>
        </p:sp>
      </p:grpSp>
    </p:spTree>
    <p:extLst>
      <p:ext uri="{BB962C8B-B14F-4D97-AF65-F5344CB8AC3E}">
        <p14:creationId xmlns:p14="http://schemas.microsoft.com/office/powerpoint/2010/main" val="3499522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774BB-6390-4AC3-9364-3B1207EFAA3E}"/>
              </a:ext>
            </a:extLst>
          </p:cNvPr>
          <p:cNvSpPr>
            <a:spLocks noGrp="1"/>
          </p:cNvSpPr>
          <p:nvPr>
            <p:ph type="title"/>
          </p:nvPr>
        </p:nvSpPr>
        <p:spPr/>
        <p:txBody>
          <a:bodyPr/>
          <a:lstStyle/>
          <a:p>
            <a:r>
              <a:rPr lang="es-GT" noProof="0" dirty="0"/>
              <a:t>Estrategia de presentación (1/2)</a:t>
            </a:r>
          </a:p>
        </p:txBody>
      </p:sp>
      <p:sp>
        <p:nvSpPr>
          <p:cNvPr id="8" name="Rounded Rectangle 23">
            <a:extLst>
              <a:ext uri="{FF2B5EF4-FFF2-40B4-BE49-F238E27FC236}">
                <a16:creationId xmlns:a16="http://schemas.microsoft.com/office/drawing/2014/main" id="{8CA7DDEE-CB4E-7A3E-5E89-50C1D63E60B2}"/>
              </a:ext>
            </a:extLst>
          </p:cNvPr>
          <p:cNvSpPr/>
          <p:nvPr/>
        </p:nvSpPr>
        <p:spPr>
          <a:xfrm>
            <a:off x="1758463" y="1807201"/>
            <a:ext cx="2386506" cy="1418907"/>
          </a:xfrm>
          <a:prstGeom prst="roundRect">
            <a:avLst/>
          </a:prstGeom>
          <a:solidFill>
            <a:srgbClr val="00953A"/>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cs typeface="+mn-cs"/>
              </a:rPr>
              <a:t>Planificar</a:t>
            </a:r>
            <a:endParaRPr lang="es-GT" sz="3600" b="1" kern="0" noProof="0" dirty="0">
              <a:cs typeface="+mn-cs"/>
            </a:endParaRPr>
          </a:p>
        </p:txBody>
      </p:sp>
      <p:sp>
        <p:nvSpPr>
          <p:cNvPr id="9" name="Rounded Rectangle 24">
            <a:extLst>
              <a:ext uri="{FF2B5EF4-FFF2-40B4-BE49-F238E27FC236}">
                <a16:creationId xmlns:a16="http://schemas.microsoft.com/office/drawing/2014/main" id="{3C92399E-3D6B-5424-221D-055F999F4629}"/>
              </a:ext>
            </a:extLst>
          </p:cNvPr>
          <p:cNvSpPr/>
          <p:nvPr/>
        </p:nvSpPr>
        <p:spPr>
          <a:xfrm>
            <a:off x="4911132" y="1808163"/>
            <a:ext cx="2232433" cy="1417183"/>
          </a:xfrm>
          <a:prstGeom prst="roundRect">
            <a:avLst/>
          </a:prstGeom>
          <a:solidFill>
            <a:srgbClr val="00953A"/>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rPr>
              <a:t>Preparar</a:t>
            </a:r>
            <a:endParaRPr lang="es-GT" sz="3600" b="1" kern="0" noProof="0" dirty="0">
              <a:cs typeface="+mn-cs"/>
            </a:endParaRPr>
          </a:p>
        </p:txBody>
      </p:sp>
      <p:sp>
        <p:nvSpPr>
          <p:cNvPr id="10" name="Rounded Rectangle 25">
            <a:extLst>
              <a:ext uri="{FF2B5EF4-FFF2-40B4-BE49-F238E27FC236}">
                <a16:creationId xmlns:a16="http://schemas.microsoft.com/office/drawing/2014/main" id="{2CE78B4F-D453-4A9E-0ECE-4562748C6F0A}"/>
              </a:ext>
            </a:extLst>
          </p:cNvPr>
          <p:cNvSpPr/>
          <p:nvPr/>
        </p:nvSpPr>
        <p:spPr>
          <a:xfrm>
            <a:off x="8047030" y="1808163"/>
            <a:ext cx="2635837" cy="1417183"/>
          </a:xfrm>
          <a:prstGeom prst="roundRect">
            <a:avLst/>
          </a:prstGeom>
          <a:solidFill>
            <a:srgbClr val="00953A"/>
          </a:solidFill>
          <a:ln w="25400" cap="flat" cmpd="sng" algn="ctr">
            <a:noFill/>
            <a:prstDash val="solid"/>
          </a:ln>
          <a:effectLst/>
        </p:spPr>
        <p:txBody>
          <a:bodyPr rtlCol="0" anchor="ctr"/>
          <a:lstStyle/>
          <a:p>
            <a:pPr marL="0" lvl="1" algn="ctr">
              <a:defRPr/>
            </a:pPr>
            <a:r>
              <a:rPr lang="es-GT" sz="3600" b="1" dirty="0"/>
              <a:t>Presentar</a:t>
            </a:r>
            <a:endParaRPr lang="es-GT" sz="3600" b="1" kern="0" noProof="0" dirty="0">
              <a:ea typeface="ＭＳ Ｐゴシック" pitchFamily="34" charset="-128"/>
              <a:cs typeface="+mn-cs"/>
            </a:endParaRPr>
          </a:p>
        </p:txBody>
      </p:sp>
      <p:sp>
        <p:nvSpPr>
          <p:cNvPr id="11" name="Right Arrow 26">
            <a:extLst>
              <a:ext uri="{FF2B5EF4-FFF2-40B4-BE49-F238E27FC236}">
                <a16:creationId xmlns:a16="http://schemas.microsoft.com/office/drawing/2014/main" id="{96DF789B-4AB6-C6B0-281B-0776B0EA085F}"/>
              </a:ext>
            </a:extLst>
          </p:cNvPr>
          <p:cNvSpPr/>
          <p:nvPr/>
        </p:nvSpPr>
        <p:spPr>
          <a:xfrm>
            <a:off x="4365082" y="2280053"/>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
        <p:nvSpPr>
          <p:cNvPr id="12" name="Right Arrow 27">
            <a:extLst>
              <a:ext uri="{FF2B5EF4-FFF2-40B4-BE49-F238E27FC236}">
                <a16:creationId xmlns:a16="http://schemas.microsoft.com/office/drawing/2014/main" id="{88F7336F-E7C4-2241-0B71-CBD0ACFC8A3C}"/>
              </a:ext>
            </a:extLst>
          </p:cNvPr>
          <p:cNvSpPr/>
          <p:nvPr/>
        </p:nvSpPr>
        <p:spPr>
          <a:xfrm>
            <a:off x="7339644" y="2280053"/>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Tree>
    <p:extLst>
      <p:ext uri="{BB962C8B-B14F-4D97-AF65-F5344CB8AC3E}">
        <p14:creationId xmlns:p14="http://schemas.microsoft.com/office/powerpoint/2010/main" val="335576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E1995A26-403A-4FCB-9464-74C08D393DFF}"/>
              </a:ext>
            </a:extLst>
          </p:cNvPr>
          <p:cNvSpPr>
            <a:spLocks noGrp="1"/>
          </p:cNvSpPr>
          <p:nvPr>
            <p:ph sz="half" idx="2"/>
          </p:nvPr>
        </p:nvSpPr>
        <p:spPr>
          <a:xfrm>
            <a:off x="838199" y="3776008"/>
            <a:ext cx="10515600" cy="2286000"/>
          </a:xfrm>
        </p:spPr>
        <p:txBody>
          <a:bodyPr/>
          <a:lstStyle/>
          <a:p>
            <a:pPr marL="285750" indent="-285750" eaLnBrk="1" hangingPunct="1"/>
            <a:r>
              <a:rPr lang="es-GT" noProof="0" dirty="0"/>
              <a:t>Identificar y describir la </a:t>
            </a:r>
            <a:r>
              <a:rPr lang="es-GT" b="1" noProof="0" dirty="0">
                <a:solidFill>
                  <a:srgbClr val="00953A"/>
                </a:solidFill>
              </a:rPr>
              <a:t>audiencia</a:t>
            </a:r>
          </a:p>
          <a:p>
            <a:pPr marL="285750" indent="-285750" eaLnBrk="1" hangingPunct="1"/>
            <a:r>
              <a:rPr lang="es-GT" noProof="0" dirty="0"/>
              <a:t>Definir el </a:t>
            </a:r>
            <a:r>
              <a:rPr lang="es-GT" b="1" noProof="0" dirty="0">
                <a:solidFill>
                  <a:srgbClr val="00953A"/>
                </a:solidFill>
              </a:rPr>
              <a:t>propósito</a:t>
            </a:r>
          </a:p>
          <a:p>
            <a:pPr marL="285750" indent="-285750" eaLnBrk="1" hangingPunct="1"/>
            <a:r>
              <a:rPr lang="es-GT" noProof="0" dirty="0"/>
              <a:t>Elegir un </a:t>
            </a:r>
            <a:r>
              <a:rPr lang="es-GT" b="1" noProof="0" dirty="0">
                <a:solidFill>
                  <a:srgbClr val="00953A"/>
                </a:solidFill>
              </a:rPr>
              <a:t>método de entrega</a:t>
            </a:r>
          </a:p>
          <a:p>
            <a:pPr marL="285750" indent="-285750" eaLnBrk="1" hangingPunct="1"/>
            <a:r>
              <a:rPr lang="es-GT" noProof="0" dirty="0"/>
              <a:t>Establecer la </a:t>
            </a:r>
            <a:r>
              <a:rPr lang="es-GT" b="1" noProof="0" dirty="0">
                <a:solidFill>
                  <a:srgbClr val="00953A"/>
                </a:solidFill>
              </a:rPr>
              <a:t>estructura</a:t>
            </a:r>
          </a:p>
        </p:txBody>
      </p:sp>
      <p:sp>
        <p:nvSpPr>
          <p:cNvPr id="3" name="Title 2">
            <a:extLst>
              <a:ext uri="{FF2B5EF4-FFF2-40B4-BE49-F238E27FC236}">
                <a16:creationId xmlns:a16="http://schemas.microsoft.com/office/drawing/2014/main" id="{C2F5BEE8-C5B0-40F4-8DE1-B4077CC47B8A}"/>
              </a:ext>
            </a:extLst>
          </p:cNvPr>
          <p:cNvSpPr>
            <a:spLocks noGrp="1"/>
          </p:cNvSpPr>
          <p:nvPr>
            <p:ph type="title"/>
          </p:nvPr>
        </p:nvSpPr>
        <p:spPr/>
        <p:txBody>
          <a:bodyPr/>
          <a:lstStyle/>
          <a:p>
            <a:r>
              <a:rPr lang="es-GT" noProof="0" dirty="0"/>
              <a:t>Estrategia de presentación (2/2)</a:t>
            </a:r>
          </a:p>
        </p:txBody>
      </p:sp>
      <p:sp>
        <p:nvSpPr>
          <p:cNvPr id="24" name="Rounded Rectangle 23"/>
          <p:cNvSpPr/>
          <p:nvPr/>
        </p:nvSpPr>
        <p:spPr>
          <a:xfrm>
            <a:off x="1748413" y="1807201"/>
            <a:ext cx="2396555" cy="1418907"/>
          </a:xfrm>
          <a:prstGeom prst="roundRect">
            <a:avLst/>
          </a:prstGeom>
          <a:solidFill>
            <a:srgbClr val="00953A"/>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cs typeface="+mn-cs"/>
              </a:rPr>
              <a:t>Planificar</a:t>
            </a:r>
            <a:endParaRPr lang="es-GT" sz="3600" b="1" kern="0" noProof="0" dirty="0">
              <a:cs typeface="+mn-cs"/>
            </a:endParaRPr>
          </a:p>
        </p:txBody>
      </p:sp>
      <p:sp>
        <p:nvSpPr>
          <p:cNvPr id="25" name="Rounded Rectangle 24"/>
          <p:cNvSpPr/>
          <p:nvPr/>
        </p:nvSpPr>
        <p:spPr>
          <a:xfrm>
            <a:off x="4880638" y="1808163"/>
            <a:ext cx="2262927" cy="1417183"/>
          </a:xfrm>
          <a:prstGeom prst="roundRect">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r>
              <a:rPr lang="es-GT" sz="3600" b="1" kern="0" noProof="0" dirty="0">
                <a:ea typeface="ＭＳ Ｐゴシック" pitchFamily="34" charset="-128"/>
              </a:rPr>
              <a:t>Preparar</a:t>
            </a:r>
            <a:endParaRPr lang="es-GT" sz="3600" b="1" kern="0" noProof="0" dirty="0">
              <a:cs typeface="+mn-cs"/>
            </a:endParaRPr>
          </a:p>
        </p:txBody>
      </p:sp>
      <p:sp>
        <p:nvSpPr>
          <p:cNvPr id="26" name="Rounded Rectangle 25"/>
          <p:cNvSpPr/>
          <p:nvPr/>
        </p:nvSpPr>
        <p:spPr>
          <a:xfrm>
            <a:off x="7879235" y="1808163"/>
            <a:ext cx="2564352" cy="1417183"/>
          </a:xfrm>
          <a:prstGeom prst="roundRect">
            <a:avLst/>
          </a:prstGeom>
          <a:solidFill>
            <a:schemeClr val="bg2"/>
          </a:solidFill>
          <a:ln w="25400" cap="flat" cmpd="sng" algn="ctr">
            <a:noFill/>
            <a:prstDash val="solid"/>
          </a:ln>
          <a:effectLst/>
        </p:spPr>
        <p:txBody>
          <a:bodyPr rtlCol="0" anchor="ctr"/>
          <a:lstStyle/>
          <a:p>
            <a:pPr marL="0" lvl="1" algn="ctr">
              <a:defRPr/>
            </a:pPr>
            <a:r>
              <a:rPr lang="es-GT" sz="3600" b="1" dirty="0"/>
              <a:t>Presentar</a:t>
            </a:r>
            <a:endParaRPr lang="es-GT" sz="3600" b="1" kern="0" dirty="0">
              <a:ea typeface="ＭＳ Ｐゴシック" pitchFamily="34" charset="-128"/>
            </a:endParaRPr>
          </a:p>
        </p:txBody>
      </p:sp>
      <p:sp>
        <p:nvSpPr>
          <p:cNvPr id="27" name="Right Arrow 26"/>
          <p:cNvSpPr/>
          <p:nvPr/>
        </p:nvSpPr>
        <p:spPr>
          <a:xfrm>
            <a:off x="4365082" y="2280053"/>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latin typeface="Calibri"/>
              <a:cs typeface="+mn-cs"/>
            </a:endParaRPr>
          </a:p>
        </p:txBody>
      </p:sp>
      <p:sp>
        <p:nvSpPr>
          <p:cNvPr id="28" name="Right Arrow 27"/>
          <p:cNvSpPr/>
          <p:nvPr/>
        </p:nvSpPr>
        <p:spPr>
          <a:xfrm>
            <a:off x="7339644" y="2280053"/>
            <a:ext cx="515556" cy="473202"/>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latin typeface="Calibri"/>
              <a:cs typeface="+mn-cs"/>
            </a:endParaRPr>
          </a:p>
        </p:txBody>
      </p:sp>
    </p:spTree>
    <p:extLst>
      <p:ext uri="{BB962C8B-B14F-4D97-AF65-F5344CB8AC3E}">
        <p14:creationId xmlns:p14="http://schemas.microsoft.com/office/powerpoint/2010/main" val="453624668"/>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283CD5-1758-40EE-B7E0-97DAE53B82D0}">
  <ds:schemaRefs>
    <ds:schemaRef ds:uri="http://schemas.microsoft.com/sharepoint/v3/contenttype/forms"/>
  </ds:schemaRefs>
</ds:datastoreItem>
</file>

<file path=customXml/itemProps2.xml><?xml version="1.0" encoding="utf-8"?>
<ds:datastoreItem xmlns:ds="http://schemas.openxmlformats.org/officeDocument/2006/customXml" ds:itemID="{F3C63F28-088B-48BE-BAB1-CC117FC8334C}">
  <ds:schemaRefs>
    <ds:schemaRef ds:uri="http://schemas.openxmlformats.org/package/2006/metadata/core-properties"/>
    <ds:schemaRef ds:uri="52ff0146-47b4-4d51-8c1c-03266fcd63a2"/>
    <ds:schemaRef ds:uri="http://purl.org/dc/elements/1.1/"/>
    <ds:schemaRef ds:uri="http://purl.org/dc/dcmitype/"/>
    <ds:schemaRef ds:uri="cd03f174-a395-49eb-8ee9-8d943e22f40d"/>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3.xml><?xml version="1.0" encoding="utf-8"?>
<ds:datastoreItem xmlns:ds="http://schemas.openxmlformats.org/officeDocument/2006/customXml" ds:itemID="{B9B8789C-B1EA-4B61-B20D-05AA8B8DC1AF}"/>
</file>

<file path=docProps/app.xml><?xml version="1.0" encoding="utf-8"?>
<Properties xmlns="http://schemas.openxmlformats.org/officeDocument/2006/extended-properties" xmlns:vt="http://schemas.openxmlformats.org/officeDocument/2006/docPropsVTypes">
  <Template>Spanish_Template_12_6_2024</Template>
  <TotalTime>1428</TotalTime>
  <Words>10119</Words>
  <Application>Microsoft Office PowerPoint</Application>
  <PresentationFormat>Widescreen</PresentationFormat>
  <Paragraphs>979</Paragraphs>
  <Slides>48</Slides>
  <Notes>48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48</vt:i4>
      </vt:variant>
    </vt:vector>
  </HeadingPairs>
  <TitlesOfParts>
    <vt:vector size="61" baseType="lpstr">
      <vt:lpstr>ＭＳ Ｐゴシック</vt:lpstr>
      <vt:lpstr>Arial</vt:lpstr>
      <vt:lpstr>Arial  </vt:lpstr>
      <vt:lpstr>Arial Black</vt:lpstr>
      <vt:lpstr>Arial Re</vt:lpstr>
      <vt:lpstr>Calibri</vt:lpstr>
      <vt:lpstr>Courier New</vt:lpstr>
      <vt:lpstr>Franklin Gothic Medium</vt:lpstr>
      <vt:lpstr>Franklin Gothic Medium Cond</vt:lpstr>
      <vt:lpstr>Symbol</vt:lpstr>
      <vt:lpstr>Times New Roman</vt:lpstr>
      <vt:lpstr>Wingdings</vt:lpstr>
      <vt:lpstr>Spanish_Template_12_6_2024</vt:lpstr>
      <vt:lpstr>PowerPoint Presentation</vt:lpstr>
      <vt:lpstr>PowerPoint Presentation</vt:lpstr>
      <vt:lpstr>PowerPoint Presentation</vt:lpstr>
      <vt:lpstr>¿Qué entendemos por "presentación"?</vt:lpstr>
      <vt:lpstr>¿Qué hace que una presentación  sea mala?</vt:lpstr>
      <vt:lpstr>¿En qué consiste una  buena presentación? </vt:lpstr>
      <vt:lpstr>Características de una buena presentación</vt:lpstr>
      <vt:lpstr>Estrategia de presentación (1/2)</vt:lpstr>
      <vt:lpstr>Estrategia de presentación (2/2)</vt:lpstr>
      <vt:lpstr>Planificar: identificar y describir  la audiencia</vt:lpstr>
      <vt:lpstr>Planificar: Definir el propósito</vt:lpstr>
      <vt:lpstr>PowerPoint Presentation</vt:lpstr>
      <vt:lpstr>Planificar: establezca la estructura</vt:lpstr>
      <vt:lpstr>Preparar un OUCO</vt:lpstr>
      <vt:lpstr>Lista de planificación</vt:lpstr>
      <vt:lpstr>Estrategia de presentación</vt:lpstr>
      <vt:lpstr>Estructura de la presentación técnica</vt:lpstr>
      <vt:lpstr>Estructura para una presentación no técnica</vt:lpstr>
      <vt:lpstr>Desarrollar contenido</vt:lpstr>
      <vt:lpstr>Estructura de la presentación técnica</vt:lpstr>
      <vt:lpstr>Estructura: Título Diapositiva</vt:lpstr>
      <vt:lpstr>Estructura: Título - Ejemplo de diapositiva</vt:lpstr>
      <vt:lpstr>Estructura: Introducción</vt:lpstr>
      <vt:lpstr>Estructura: Introducción - Ejemplo  de diapositiva</vt:lpstr>
      <vt:lpstr>Estructura: Métodos</vt:lpstr>
      <vt:lpstr>Estructura: Métodos – Ejemplo  de diapositivas</vt:lpstr>
      <vt:lpstr>Estructura: Resultados</vt:lpstr>
      <vt:lpstr>Estructura: Resultados - Ejemplo  de diapositivas</vt:lpstr>
      <vt:lpstr>Estructura: Discusión</vt:lpstr>
      <vt:lpstr>Estructura: Discusión - Ejemplo  de diapositivas</vt:lpstr>
      <vt:lpstr>Agradecimientos: A quién debemos dar  las gracias</vt:lpstr>
      <vt:lpstr>Preguntas y respuestas</vt:lpstr>
      <vt:lpstr>Prepárese: Selección de ayudas visuales</vt:lpstr>
      <vt:lpstr>Prepárese: Obtenga retroalimentación</vt:lpstr>
      <vt:lpstr>Prepárese : Revisar</vt:lpstr>
      <vt:lpstr>Prepárese: Practicar</vt:lpstr>
      <vt:lpstr>Estrategia de presentación</vt:lpstr>
      <vt:lpstr>PowerPoint Presentation</vt:lpstr>
      <vt:lpstr>Presentar : Presente</vt:lpstr>
      <vt:lpstr>Presentar : Gestionar preguntas y respuestas</vt:lpstr>
      <vt:lpstr>Presentar: Tome notas para la próxima vez</vt:lpstr>
      <vt:lpstr>Estrategia de presentación</vt:lpstr>
      <vt:lpstr>Resumen: Técnicas para hablar en público</vt:lpstr>
      <vt:lpstr>¿Cómo aplicar lo aprendido?</vt:lpstr>
      <vt:lpstr>Próximos pasos</vt:lpstr>
      <vt:lpstr>Resumen (1/2)</vt:lpstr>
      <vt:lpstr>Resumen (2/2) </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docId:929CBE91F27B8110D410C209BBCF38EA</cp:keywords>
  <cp:lastModifiedBy>Gallagher, Darby (CDC/GHC/DGHP)</cp:lastModifiedBy>
  <cp:revision>31</cp:revision>
  <cp:lastPrinted>2019-05-08T21:06:41Z</cp:lastPrinted>
  <dcterms:created xsi:type="dcterms:W3CDTF">2005-08-29T16:54:09Z</dcterms:created>
  <dcterms:modified xsi:type="dcterms:W3CDTF">2026-03-24T03:43:49Z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2022-05-19T14:22:55Z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b609102d-b49f-4be2-8513-34ea14f00b87</vt:lpwstr>
  </property>
  <property fmtid="{D5CDD505-2E9C-101B-9397-08002B2CF9AE}" pid="9" name="MSIP_Label_7b94a7b8-f06c-4dfe-bdcc-9b548fd58c31_ContentBits">
    <vt:lpwstr>0</vt:lpwstr>
  </property>
  <property fmtid="{D5CDD505-2E9C-101B-9397-08002B2CF9AE}" pid="10" name="MediaServiceImageTags">
    <vt:lpwstr/>
  </property>
</Properties>
</file>